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25.jpg" ContentType="image/png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0"/>
  </p:notesMasterIdLst>
  <p:sldIdLst>
    <p:sldId id="256" r:id="rId2"/>
    <p:sldId id="261" r:id="rId3"/>
    <p:sldId id="264" r:id="rId4"/>
    <p:sldId id="294" r:id="rId5"/>
    <p:sldId id="263" r:id="rId6"/>
    <p:sldId id="258" r:id="rId7"/>
    <p:sldId id="265" r:id="rId8"/>
    <p:sldId id="266" r:id="rId9"/>
    <p:sldId id="304" r:id="rId10"/>
    <p:sldId id="269" r:id="rId11"/>
    <p:sldId id="268" r:id="rId12"/>
    <p:sldId id="270" r:id="rId13"/>
    <p:sldId id="271" r:id="rId14"/>
    <p:sldId id="272" r:id="rId15"/>
    <p:sldId id="273" r:id="rId16"/>
    <p:sldId id="274" r:id="rId17"/>
    <p:sldId id="291" r:id="rId18"/>
    <p:sldId id="292" r:id="rId19"/>
    <p:sldId id="276" r:id="rId20"/>
    <p:sldId id="277" r:id="rId21"/>
    <p:sldId id="278" r:id="rId22"/>
    <p:sldId id="279" r:id="rId23"/>
    <p:sldId id="280" r:id="rId24"/>
    <p:sldId id="281" r:id="rId25"/>
    <p:sldId id="303" r:id="rId26"/>
    <p:sldId id="283" r:id="rId27"/>
    <p:sldId id="284" r:id="rId28"/>
    <p:sldId id="305" r:id="rId29"/>
    <p:sldId id="293" r:id="rId30"/>
    <p:sldId id="286" r:id="rId31"/>
    <p:sldId id="287" r:id="rId32"/>
    <p:sldId id="289" r:id="rId33"/>
    <p:sldId id="290" r:id="rId34"/>
    <p:sldId id="295" r:id="rId35"/>
    <p:sldId id="296" r:id="rId36"/>
    <p:sldId id="299" r:id="rId37"/>
    <p:sldId id="300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5" r:id="rId47"/>
    <p:sldId id="316" r:id="rId48"/>
    <p:sldId id="31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666633"/>
    <a:srgbClr val="CC9900"/>
    <a:srgbClr val="003366"/>
    <a:srgbClr val="333399"/>
    <a:srgbClr val="003399"/>
    <a:srgbClr val="808000"/>
    <a:srgbClr val="EFF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10" y="7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76776A-0882-4C56-8B9E-BA637ADD09DF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3D8668A5-AABA-4CEE-904A-E255C40D9A44}">
      <dgm:prSet phldrT="[Text]" custT="1"/>
      <dgm:spPr>
        <a:solidFill>
          <a:srgbClr val="666633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sz="1600" b="1" dirty="0" smtClean="0">
              <a:latin typeface="Bookman Old Style" panose="02050604050505020204" pitchFamily="18" charset="0"/>
            </a:rPr>
            <a:t>Education</a:t>
          </a:r>
          <a:endParaRPr lang="en-US" sz="1600" b="1" dirty="0">
            <a:latin typeface="Bookman Old Style" panose="02050604050505020204" pitchFamily="18" charset="0"/>
          </a:endParaRPr>
        </a:p>
      </dgm:t>
    </dgm:pt>
    <dgm:pt modelId="{036FF828-91A0-4943-BE9F-D4B82BE6DF27}" type="parTrans" cxnId="{CF1CD5F5-A4FE-4503-B977-D5ADE25A1077}">
      <dgm:prSet/>
      <dgm:spPr/>
      <dgm:t>
        <a:bodyPr/>
        <a:lstStyle/>
        <a:p>
          <a:endParaRPr lang="en-US"/>
        </a:p>
      </dgm:t>
    </dgm:pt>
    <dgm:pt modelId="{1E307A88-A990-4C06-BA3E-D13572828D1F}" type="sibTrans" cxnId="{CF1CD5F5-A4FE-4503-B977-D5ADE25A1077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3546EE56-9BE0-46CA-BE08-21330570C853}">
      <dgm:prSet phldrT="[Text]" custT="1"/>
      <dgm:spPr>
        <a:solidFill>
          <a:srgbClr val="666633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sz="800" b="1" dirty="0" smtClean="0">
              <a:latin typeface="Bookman Old Style" panose="02050604050505020204" pitchFamily="18" charset="0"/>
            </a:rPr>
            <a:t>Environmental</a:t>
          </a:r>
          <a:endParaRPr lang="en-US" sz="800" b="1" dirty="0">
            <a:latin typeface="Bookman Old Style" panose="02050604050505020204" pitchFamily="18" charset="0"/>
          </a:endParaRPr>
        </a:p>
      </dgm:t>
    </dgm:pt>
    <dgm:pt modelId="{4C8E0763-8E2B-4044-A877-2C8512146F15}" type="parTrans" cxnId="{BBD77A91-20F7-46A7-9BCE-802F3684A806}">
      <dgm:prSet/>
      <dgm:spPr/>
      <dgm:t>
        <a:bodyPr/>
        <a:lstStyle/>
        <a:p>
          <a:endParaRPr lang="en-US"/>
        </a:p>
      </dgm:t>
    </dgm:pt>
    <dgm:pt modelId="{4285486B-1574-41F6-992C-00E0A86A9AA6}" type="sibTrans" cxnId="{BBD77A91-20F7-46A7-9BCE-802F3684A806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3C711329-D684-4C6F-B9DD-E24D70107A17}">
      <dgm:prSet phldrT="[Text]" custT="1"/>
      <dgm:spPr>
        <a:solidFill>
          <a:srgbClr val="666633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sz="1400" b="1" dirty="0" smtClean="0">
              <a:latin typeface="Bookman Old Style" panose="02050604050505020204" pitchFamily="18" charset="0"/>
            </a:rPr>
            <a:t>Energy</a:t>
          </a:r>
          <a:endParaRPr lang="en-US" sz="1400" b="1" dirty="0">
            <a:latin typeface="Bookman Old Style" panose="02050604050505020204" pitchFamily="18" charset="0"/>
          </a:endParaRPr>
        </a:p>
      </dgm:t>
    </dgm:pt>
    <dgm:pt modelId="{15522783-13A8-4E13-9441-E6F0A0804AFB}" type="parTrans" cxnId="{08252A26-73DE-4AEC-AB28-9E58E312A0C7}">
      <dgm:prSet/>
      <dgm:spPr/>
      <dgm:t>
        <a:bodyPr/>
        <a:lstStyle/>
        <a:p>
          <a:endParaRPr lang="en-US"/>
        </a:p>
      </dgm:t>
    </dgm:pt>
    <dgm:pt modelId="{655865D7-2854-4DD7-BB6B-59A1AB95D94E}" type="sibTrans" cxnId="{08252A26-73DE-4AEC-AB28-9E58E312A0C7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F713985D-96B3-464D-B2E3-120A9F8780CC}" type="pres">
      <dgm:prSet presAssocID="{9976776A-0882-4C56-8B9E-BA637ADD09D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6A5DB20-898D-4678-B5A1-ADC9783DCC51}" type="pres">
      <dgm:prSet presAssocID="{3D8668A5-AABA-4CEE-904A-E255C40D9A44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842980-4678-4706-81A0-760DC514CB9D}" type="pres">
      <dgm:prSet presAssocID="{3D8668A5-AABA-4CEE-904A-E255C40D9A44}" presName="gear1srcNode" presStyleLbl="node1" presStyleIdx="0" presStyleCnt="3"/>
      <dgm:spPr/>
      <dgm:t>
        <a:bodyPr/>
        <a:lstStyle/>
        <a:p>
          <a:endParaRPr lang="en-US"/>
        </a:p>
      </dgm:t>
    </dgm:pt>
    <dgm:pt modelId="{5010B8B6-5553-4A55-B2D5-0770228F5B13}" type="pres">
      <dgm:prSet presAssocID="{3D8668A5-AABA-4CEE-904A-E255C40D9A44}" presName="gear1dstNode" presStyleLbl="node1" presStyleIdx="0" presStyleCnt="3"/>
      <dgm:spPr/>
      <dgm:t>
        <a:bodyPr/>
        <a:lstStyle/>
        <a:p>
          <a:endParaRPr lang="en-US"/>
        </a:p>
      </dgm:t>
    </dgm:pt>
    <dgm:pt modelId="{B5F07C22-F5F9-47D3-B5C9-D9412C7CB896}" type="pres">
      <dgm:prSet presAssocID="{3546EE56-9BE0-46CA-BE08-21330570C853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2747D6-5A7E-45F3-884A-71C482CF465E}" type="pres">
      <dgm:prSet presAssocID="{3546EE56-9BE0-46CA-BE08-21330570C853}" presName="gear2srcNode" presStyleLbl="node1" presStyleIdx="1" presStyleCnt="3"/>
      <dgm:spPr/>
      <dgm:t>
        <a:bodyPr/>
        <a:lstStyle/>
        <a:p>
          <a:endParaRPr lang="en-US"/>
        </a:p>
      </dgm:t>
    </dgm:pt>
    <dgm:pt modelId="{C4103184-F611-44E2-BD4F-262EC8D065E4}" type="pres">
      <dgm:prSet presAssocID="{3546EE56-9BE0-46CA-BE08-21330570C853}" presName="gear2dstNode" presStyleLbl="node1" presStyleIdx="1" presStyleCnt="3"/>
      <dgm:spPr/>
      <dgm:t>
        <a:bodyPr/>
        <a:lstStyle/>
        <a:p>
          <a:endParaRPr lang="en-US"/>
        </a:p>
      </dgm:t>
    </dgm:pt>
    <dgm:pt modelId="{7458957A-E738-4353-8406-4254299BF8E8}" type="pres">
      <dgm:prSet presAssocID="{3C711329-D684-4C6F-B9DD-E24D70107A17}" presName="gear3" presStyleLbl="node1" presStyleIdx="2" presStyleCnt="3" custLinFactNeighborY="681"/>
      <dgm:spPr/>
      <dgm:t>
        <a:bodyPr/>
        <a:lstStyle/>
        <a:p>
          <a:endParaRPr lang="en-US"/>
        </a:p>
      </dgm:t>
    </dgm:pt>
    <dgm:pt modelId="{6E033C45-C71C-4A8E-ADDB-8ADA2D6A6272}" type="pres">
      <dgm:prSet presAssocID="{3C711329-D684-4C6F-B9DD-E24D70107A1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C2BC5-2168-42F8-B5B4-C62682DE175F}" type="pres">
      <dgm:prSet presAssocID="{3C711329-D684-4C6F-B9DD-E24D70107A17}" presName="gear3srcNode" presStyleLbl="node1" presStyleIdx="2" presStyleCnt="3"/>
      <dgm:spPr/>
      <dgm:t>
        <a:bodyPr/>
        <a:lstStyle/>
        <a:p>
          <a:endParaRPr lang="en-US"/>
        </a:p>
      </dgm:t>
    </dgm:pt>
    <dgm:pt modelId="{39A61919-A33F-49FE-AF8F-2AEE3AB8F1B7}" type="pres">
      <dgm:prSet presAssocID="{3C711329-D684-4C6F-B9DD-E24D70107A17}" presName="gear3dstNode" presStyleLbl="node1" presStyleIdx="2" presStyleCnt="3"/>
      <dgm:spPr/>
      <dgm:t>
        <a:bodyPr/>
        <a:lstStyle/>
        <a:p>
          <a:endParaRPr lang="en-US"/>
        </a:p>
      </dgm:t>
    </dgm:pt>
    <dgm:pt modelId="{C10C8A03-A639-43B1-AA4A-E06C328FE732}" type="pres">
      <dgm:prSet presAssocID="{1E307A88-A990-4C06-BA3E-D13572828D1F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25280D2A-055A-4536-B198-81C9C39E7045}" type="pres">
      <dgm:prSet presAssocID="{4285486B-1574-41F6-992C-00E0A86A9AA6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0E07FF74-EB36-42E0-914A-267380CBDF39}" type="pres">
      <dgm:prSet presAssocID="{655865D7-2854-4DD7-BB6B-59A1AB95D94E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CF1CD5F5-A4FE-4503-B977-D5ADE25A1077}" srcId="{9976776A-0882-4C56-8B9E-BA637ADD09DF}" destId="{3D8668A5-AABA-4CEE-904A-E255C40D9A44}" srcOrd="0" destOrd="0" parTransId="{036FF828-91A0-4943-BE9F-D4B82BE6DF27}" sibTransId="{1E307A88-A990-4C06-BA3E-D13572828D1F}"/>
    <dgm:cxn modelId="{2A730108-4D9A-45FA-9CBE-9B3083912B74}" type="presOf" srcId="{3D8668A5-AABA-4CEE-904A-E255C40D9A44}" destId="{76842980-4678-4706-81A0-760DC514CB9D}" srcOrd="1" destOrd="0" presId="urn:microsoft.com/office/officeart/2005/8/layout/gear1"/>
    <dgm:cxn modelId="{08252A26-73DE-4AEC-AB28-9E58E312A0C7}" srcId="{9976776A-0882-4C56-8B9E-BA637ADD09DF}" destId="{3C711329-D684-4C6F-B9DD-E24D70107A17}" srcOrd="2" destOrd="0" parTransId="{15522783-13A8-4E13-9441-E6F0A0804AFB}" sibTransId="{655865D7-2854-4DD7-BB6B-59A1AB95D94E}"/>
    <dgm:cxn modelId="{4ACFC21E-2882-4BB9-8E14-ABDFD7B8A3D8}" type="presOf" srcId="{1E307A88-A990-4C06-BA3E-D13572828D1F}" destId="{C10C8A03-A639-43B1-AA4A-E06C328FE732}" srcOrd="0" destOrd="0" presId="urn:microsoft.com/office/officeart/2005/8/layout/gear1"/>
    <dgm:cxn modelId="{B8E4F61A-8599-4C42-98DC-612D3AD6052C}" type="presOf" srcId="{3546EE56-9BE0-46CA-BE08-21330570C853}" destId="{B5F07C22-F5F9-47D3-B5C9-D9412C7CB896}" srcOrd="0" destOrd="0" presId="urn:microsoft.com/office/officeart/2005/8/layout/gear1"/>
    <dgm:cxn modelId="{D22EACFA-3BD1-4791-8102-1DA84FA6DACF}" type="presOf" srcId="{4285486B-1574-41F6-992C-00E0A86A9AA6}" destId="{25280D2A-055A-4536-B198-81C9C39E7045}" srcOrd="0" destOrd="0" presId="urn:microsoft.com/office/officeart/2005/8/layout/gear1"/>
    <dgm:cxn modelId="{CC58BFE3-839F-4952-B364-25C269CE52D2}" type="presOf" srcId="{655865D7-2854-4DD7-BB6B-59A1AB95D94E}" destId="{0E07FF74-EB36-42E0-914A-267380CBDF39}" srcOrd="0" destOrd="0" presId="urn:microsoft.com/office/officeart/2005/8/layout/gear1"/>
    <dgm:cxn modelId="{D8639021-60BF-4EB5-A197-BC71912666E5}" type="presOf" srcId="{3546EE56-9BE0-46CA-BE08-21330570C853}" destId="{0B2747D6-5A7E-45F3-884A-71C482CF465E}" srcOrd="1" destOrd="0" presId="urn:microsoft.com/office/officeart/2005/8/layout/gear1"/>
    <dgm:cxn modelId="{BBD77A91-20F7-46A7-9BCE-802F3684A806}" srcId="{9976776A-0882-4C56-8B9E-BA637ADD09DF}" destId="{3546EE56-9BE0-46CA-BE08-21330570C853}" srcOrd="1" destOrd="0" parTransId="{4C8E0763-8E2B-4044-A877-2C8512146F15}" sibTransId="{4285486B-1574-41F6-992C-00E0A86A9AA6}"/>
    <dgm:cxn modelId="{0DDE64A3-74BB-4955-904F-918EFF1F01D4}" type="presOf" srcId="{3546EE56-9BE0-46CA-BE08-21330570C853}" destId="{C4103184-F611-44E2-BD4F-262EC8D065E4}" srcOrd="2" destOrd="0" presId="urn:microsoft.com/office/officeart/2005/8/layout/gear1"/>
    <dgm:cxn modelId="{8B7269D9-F66C-4735-9D5F-D11EA8DE7466}" type="presOf" srcId="{3C711329-D684-4C6F-B9DD-E24D70107A17}" destId="{7458957A-E738-4353-8406-4254299BF8E8}" srcOrd="0" destOrd="0" presId="urn:microsoft.com/office/officeart/2005/8/layout/gear1"/>
    <dgm:cxn modelId="{EA9ED353-28EE-4EB3-91BD-9D25A134E1A3}" type="presOf" srcId="{3D8668A5-AABA-4CEE-904A-E255C40D9A44}" destId="{5010B8B6-5553-4A55-B2D5-0770228F5B13}" srcOrd="2" destOrd="0" presId="urn:microsoft.com/office/officeart/2005/8/layout/gear1"/>
    <dgm:cxn modelId="{84E3FA2A-0FDD-481D-988A-FB6DB7492DA0}" type="presOf" srcId="{3C711329-D684-4C6F-B9DD-E24D70107A17}" destId="{204C2BC5-2168-42F8-B5B4-C62682DE175F}" srcOrd="2" destOrd="0" presId="urn:microsoft.com/office/officeart/2005/8/layout/gear1"/>
    <dgm:cxn modelId="{15B9E347-B32C-4382-9D9B-7844B74325C8}" type="presOf" srcId="{3C711329-D684-4C6F-B9DD-E24D70107A17}" destId="{39A61919-A33F-49FE-AF8F-2AEE3AB8F1B7}" srcOrd="3" destOrd="0" presId="urn:microsoft.com/office/officeart/2005/8/layout/gear1"/>
    <dgm:cxn modelId="{B14459EC-418A-49D3-9C52-EB06173F0900}" type="presOf" srcId="{3D8668A5-AABA-4CEE-904A-E255C40D9A44}" destId="{E6A5DB20-898D-4678-B5A1-ADC9783DCC51}" srcOrd="0" destOrd="0" presId="urn:microsoft.com/office/officeart/2005/8/layout/gear1"/>
    <dgm:cxn modelId="{EEA0B58A-96A4-490C-84ED-2884DDAF4C81}" type="presOf" srcId="{3C711329-D684-4C6F-B9DD-E24D70107A17}" destId="{6E033C45-C71C-4A8E-ADDB-8ADA2D6A6272}" srcOrd="1" destOrd="0" presId="urn:microsoft.com/office/officeart/2005/8/layout/gear1"/>
    <dgm:cxn modelId="{BD4F549D-A653-4B25-85EF-CBB4355D5318}" type="presOf" srcId="{9976776A-0882-4C56-8B9E-BA637ADD09DF}" destId="{F713985D-96B3-464D-B2E3-120A9F8780CC}" srcOrd="0" destOrd="0" presId="urn:microsoft.com/office/officeart/2005/8/layout/gear1"/>
    <dgm:cxn modelId="{7201FF0C-EE69-4592-89D3-ABCAD5DA09C0}" type="presParOf" srcId="{F713985D-96B3-464D-B2E3-120A9F8780CC}" destId="{E6A5DB20-898D-4678-B5A1-ADC9783DCC51}" srcOrd="0" destOrd="0" presId="urn:microsoft.com/office/officeart/2005/8/layout/gear1"/>
    <dgm:cxn modelId="{71450F7C-6680-4FE7-BCC7-0066AEC1A01E}" type="presParOf" srcId="{F713985D-96B3-464D-B2E3-120A9F8780CC}" destId="{76842980-4678-4706-81A0-760DC514CB9D}" srcOrd="1" destOrd="0" presId="urn:microsoft.com/office/officeart/2005/8/layout/gear1"/>
    <dgm:cxn modelId="{E318B5B5-9CBA-4852-9511-88228C8AE74B}" type="presParOf" srcId="{F713985D-96B3-464D-B2E3-120A9F8780CC}" destId="{5010B8B6-5553-4A55-B2D5-0770228F5B13}" srcOrd="2" destOrd="0" presId="urn:microsoft.com/office/officeart/2005/8/layout/gear1"/>
    <dgm:cxn modelId="{48130F87-412B-4642-A6B2-BBB733C51B4A}" type="presParOf" srcId="{F713985D-96B3-464D-B2E3-120A9F8780CC}" destId="{B5F07C22-F5F9-47D3-B5C9-D9412C7CB896}" srcOrd="3" destOrd="0" presId="urn:microsoft.com/office/officeart/2005/8/layout/gear1"/>
    <dgm:cxn modelId="{65473556-487D-4A2B-B7C3-E35F0DC1DD23}" type="presParOf" srcId="{F713985D-96B3-464D-B2E3-120A9F8780CC}" destId="{0B2747D6-5A7E-45F3-884A-71C482CF465E}" srcOrd="4" destOrd="0" presId="urn:microsoft.com/office/officeart/2005/8/layout/gear1"/>
    <dgm:cxn modelId="{BC758CE8-7EB5-4D8A-9D1B-9407FF69DCA6}" type="presParOf" srcId="{F713985D-96B3-464D-B2E3-120A9F8780CC}" destId="{C4103184-F611-44E2-BD4F-262EC8D065E4}" srcOrd="5" destOrd="0" presId="urn:microsoft.com/office/officeart/2005/8/layout/gear1"/>
    <dgm:cxn modelId="{E92D4C24-32AD-44C5-8381-ED8A55E775C7}" type="presParOf" srcId="{F713985D-96B3-464D-B2E3-120A9F8780CC}" destId="{7458957A-E738-4353-8406-4254299BF8E8}" srcOrd="6" destOrd="0" presId="urn:microsoft.com/office/officeart/2005/8/layout/gear1"/>
    <dgm:cxn modelId="{DFCB10BC-7417-448E-BB8E-8A35F12F1B43}" type="presParOf" srcId="{F713985D-96B3-464D-B2E3-120A9F8780CC}" destId="{6E033C45-C71C-4A8E-ADDB-8ADA2D6A6272}" srcOrd="7" destOrd="0" presId="urn:microsoft.com/office/officeart/2005/8/layout/gear1"/>
    <dgm:cxn modelId="{D7BC63DB-F4C0-45CA-AACF-0BDB5C2E19BE}" type="presParOf" srcId="{F713985D-96B3-464D-B2E3-120A9F8780CC}" destId="{204C2BC5-2168-42F8-B5B4-C62682DE175F}" srcOrd="8" destOrd="0" presId="urn:microsoft.com/office/officeart/2005/8/layout/gear1"/>
    <dgm:cxn modelId="{5ACADABA-F2F1-4B67-80CF-8D67E56676EF}" type="presParOf" srcId="{F713985D-96B3-464D-B2E3-120A9F8780CC}" destId="{39A61919-A33F-49FE-AF8F-2AEE3AB8F1B7}" srcOrd="9" destOrd="0" presId="urn:microsoft.com/office/officeart/2005/8/layout/gear1"/>
    <dgm:cxn modelId="{57186872-0274-48C7-9DCC-1ED8B72DDDD4}" type="presParOf" srcId="{F713985D-96B3-464D-B2E3-120A9F8780CC}" destId="{C10C8A03-A639-43B1-AA4A-E06C328FE732}" srcOrd="10" destOrd="0" presId="urn:microsoft.com/office/officeart/2005/8/layout/gear1"/>
    <dgm:cxn modelId="{AD7F3AFF-D59C-44E9-954D-68AC9699625D}" type="presParOf" srcId="{F713985D-96B3-464D-B2E3-120A9F8780CC}" destId="{25280D2A-055A-4536-B198-81C9C39E7045}" srcOrd="11" destOrd="0" presId="urn:microsoft.com/office/officeart/2005/8/layout/gear1"/>
    <dgm:cxn modelId="{7C984960-4924-449E-8480-2A3C0010C6D2}" type="presParOf" srcId="{F713985D-96B3-464D-B2E3-120A9F8780CC}" destId="{0E07FF74-EB36-42E0-914A-267380CBDF39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DB81EE-A0BA-4702-A5F4-EA08A789592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907543C9-2DF6-4EFE-BF60-A0C76BB6D06F}">
      <dgm:prSet phldrT="[Text]" custT="1"/>
      <dgm:spPr>
        <a:solidFill>
          <a:srgbClr val="666633">
            <a:alpha val="50000"/>
          </a:srgbClr>
        </a:solidFill>
      </dgm:spPr>
      <dgm:t>
        <a:bodyPr/>
        <a:lstStyle/>
        <a:p>
          <a:r>
            <a:rPr lang="en-US" sz="1600" b="1" dirty="0" smtClean="0">
              <a:latin typeface="Bookman Old Style" panose="02050604050505020204" pitchFamily="18" charset="0"/>
            </a:rPr>
            <a:t>SEEED</a:t>
          </a:r>
          <a:endParaRPr lang="en-US" sz="1600" b="1" dirty="0">
            <a:latin typeface="Bookman Old Style" panose="02050604050505020204" pitchFamily="18" charset="0"/>
          </a:endParaRPr>
        </a:p>
      </dgm:t>
    </dgm:pt>
    <dgm:pt modelId="{E83B95EB-D12A-4422-B55A-019DC4CEF599}" type="parTrans" cxnId="{F2F58D2B-90E5-4276-8DB2-67FB23967A2A}">
      <dgm:prSet/>
      <dgm:spPr/>
      <dgm:t>
        <a:bodyPr/>
        <a:lstStyle/>
        <a:p>
          <a:endParaRPr lang="en-US"/>
        </a:p>
      </dgm:t>
    </dgm:pt>
    <dgm:pt modelId="{967C9847-1351-473D-BA4D-A36587A99191}" type="sibTrans" cxnId="{F2F58D2B-90E5-4276-8DB2-67FB23967A2A}">
      <dgm:prSet/>
      <dgm:spPr/>
      <dgm:t>
        <a:bodyPr/>
        <a:lstStyle/>
        <a:p>
          <a:endParaRPr lang="en-US"/>
        </a:p>
      </dgm:t>
    </dgm:pt>
    <dgm:pt modelId="{7A6EE21F-7BD6-4B34-B6FB-77F5508B150F}">
      <dgm:prSet phldrT="[Text]" custT="1"/>
      <dgm:spPr>
        <a:solidFill>
          <a:srgbClr val="666633">
            <a:alpha val="50000"/>
          </a:srgbClr>
        </a:solidFill>
      </dgm:spPr>
      <dgm:t>
        <a:bodyPr/>
        <a:lstStyle/>
        <a:p>
          <a:r>
            <a:rPr lang="en-US" sz="1600" b="1" dirty="0" smtClean="0">
              <a:latin typeface="Bookman Old Style" panose="02050604050505020204" pitchFamily="18" charset="0"/>
            </a:rPr>
            <a:t>EL-THOMP</a:t>
          </a:r>
          <a:endParaRPr lang="en-US" sz="1600" b="1" dirty="0">
            <a:latin typeface="Bookman Old Style" panose="02050604050505020204" pitchFamily="18" charset="0"/>
          </a:endParaRPr>
        </a:p>
      </dgm:t>
    </dgm:pt>
    <dgm:pt modelId="{467F8022-FFF6-40D1-9439-C8A1C47C4E23}" type="parTrans" cxnId="{BB2E5919-7041-4BBD-B2FF-5816CFA38E1C}">
      <dgm:prSet/>
      <dgm:spPr/>
      <dgm:t>
        <a:bodyPr/>
        <a:lstStyle/>
        <a:p>
          <a:endParaRPr lang="en-US"/>
        </a:p>
      </dgm:t>
    </dgm:pt>
    <dgm:pt modelId="{A01A5ABB-B95E-49BC-8F12-F0AB279C807E}" type="sibTrans" cxnId="{BB2E5919-7041-4BBD-B2FF-5816CFA38E1C}">
      <dgm:prSet/>
      <dgm:spPr/>
      <dgm:t>
        <a:bodyPr/>
        <a:lstStyle/>
        <a:p>
          <a:endParaRPr lang="en-US"/>
        </a:p>
      </dgm:t>
    </dgm:pt>
    <dgm:pt modelId="{A29629E4-0C75-4D24-90A9-2B56862AD8C0}">
      <dgm:prSet phldrT="[Text]" custT="1"/>
      <dgm:spPr>
        <a:solidFill>
          <a:srgbClr val="666633">
            <a:alpha val="50000"/>
          </a:srgbClr>
        </a:solidFill>
      </dgm:spPr>
      <dgm:t>
        <a:bodyPr/>
        <a:lstStyle/>
        <a:p>
          <a:r>
            <a:rPr lang="en-US" sz="1600" b="1" dirty="0" smtClean="0">
              <a:latin typeface="Bookman Old Style" panose="02050604050505020204" pitchFamily="18" charset="0"/>
            </a:rPr>
            <a:t>E. L. Broady</a:t>
          </a:r>
          <a:endParaRPr lang="en-US" sz="1600" b="1" dirty="0">
            <a:latin typeface="Bookman Old Style" panose="02050604050505020204" pitchFamily="18" charset="0"/>
          </a:endParaRPr>
        </a:p>
      </dgm:t>
    </dgm:pt>
    <dgm:pt modelId="{4AB31073-FDC2-4E75-92BB-4D938F980A76}" type="parTrans" cxnId="{55A43A8C-32B7-42C8-9C05-4B9393175DD7}">
      <dgm:prSet/>
      <dgm:spPr/>
      <dgm:t>
        <a:bodyPr/>
        <a:lstStyle/>
        <a:p>
          <a:endParaRPr lang="en-US"/>
        </a:p>
      </dgm:t>
    </dgm:pt>
    <dgm:pt modelId="{8D79C3A0-EF84-4CBC-B56D-0DF1752F93F0}" type="sibTrans" cxnId="{55A43A8C-32B7-42C8-9C05-4B9393175DD7}">
      <dgm:prSet/>
      <dgm:spPr/>
      <dgm:t>
        <a:bodyPr/>
        <a:lstStyle/>
        <a:p>
          <a:endParaRPr lang="en-US"/>
        </a:p>
      </dgm:t>
    </dgm:pt>
    <dgm:pt modelId="{235F29C4-0326-41D2-AFDA-8CFD1B7E1E86}" type="pres">
      <dgm:prSet presAssocID="{C7DB81EE-A0BA-4702-A5F4-EA08A7895929}" presName="compositeShape" presStyleCnt="0">
        <dgm:presLayoutVars>
          <dgm:chMax val="7"/>
          <dgm:dir/>
          <dgm:resizeHandles val="exact"/>
        </dgm:presLayoutVars>
      </dgm:prSet>
      <dgm:spPr/>
    </dgm:pt>
    <dgm:pt modelId="{5389BCD4-CA6A-48CA-BE2C-B10CE96D1E5E}" type="pres">
      <dgm:prSet presAssocID="{907543C9-2DF6-4EFE-BF60-A0C76BB6D06F}" presName="circ1" presStyleLbl="vennNode1" presStyleIdx="0" presStyleCnt="3"/>
      <dgm:spPr/>
      <dgm:t>
        <a:bodyPr/>
        <a:lstStyle/>
        <a:p>
          <a:endParaRPr lang="en-US"/>
        </a:p>
      </dgm:t>
    </dgm:pt>
    <dgm:pt modelId="{2C74A817-4484-40E0-8B93-960ADEB650DC}" type="pres">
      <dgm:prSet presAssocID="{907543C9-2DF6-4EFE-BF60-A0C76BB6D06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C23C06-C373-4AA2-ACEA-D3D7759DC95C}" type="pres">
      <dgm:prSet presAssocID="{7A6EE21F-7BD6-4B34-B6FB-77F5508B150F}" presName="circ2" presStyleLbl="vennNode1" presStyleIdx="1" presStyleCnt="3"/>
      <dgm:spPr/>
      <dgm:t>
        <a:bodyPr/>
        <a:lstStyle/>
        <a:p>
          <a:endParaRPr lang="en-US"/>
        </a:p>
      </dgm:t>
    </dgm:pt>
    <dgm:pt modelId="{EA7A554C-EE13-4B3A-AF7E-DA419217485F}" type="pres">
      <dgm:prSet presAssocID="{7A6EE21F-7BD6-4B34-B6FB-77F5508B150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E799EF-BD9F-4C17-B559-847666EA9E98}" type="pres">
      <dgm:prSet presAssocID="{A29629E4-0C75-4D24-90A9-2B56862AD8C0}" presName="circ3" presStyleLbl="vennNode1" presStyleIdx="2" presStyleCnt="3"/>
      <dgm:spPr/>
      <dgm:t>
        <a:bodyPr/>
        <a:lstStyle/>
        <a:p>
          <a:endParaRPr lang="en-US"/>
        </a:p>
      </dgm:t>
    </dgm:pt>
    <dgm:pt modelId="{0F9D5550-3BB3-49DF-9B67-554676877B1D}" type="pres">
      <dgm:prSet presAssocID="{A29629E4-0C75-4D24-90A9-2B56862AD8C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A43A8C-32B7-42C8-9C05-4B9393175DD7}" srcId="{C7DB81EE-A0BA-4702-A5F4-EA08A7895929}" destId="{A29629E4-0C75-4D24-90A9-2B56862AD8C0}" srcOrd="2" destOrd="0" parTransId="{4AB31073-FDC2-4E75-92BB-4D938F980A76}" sibTransId="{8D79C3A0-EF84-4CBC-B56D-0DF1752F93F0}"/>
    <dgm:cxn modelId="{E3D82D8D-BC01-4528-A606-5DD824D30F26}" type="presOf" srcId="{C7DB81EE-A0BA-4702-A5F4-EA08A7895929}" destId="{235F29C4-0326-41D2-AFDA-8CFD1B7E1E86}" srcOrd="0" destOrd="0" presId="urn:microsoft.com/office/officeart/2005/8/layout/venn1"/>
    <dgm:cxn modelId="{0951BD05-B84C-4C25-9098-715754DEF0B1}" type="presOf" srcId="{7A6EE21F-7BD6-4B34-B6FB-77F5508B150F}" destId="{EA7A554C-EE13-4B3A-AF7E-DA419217485F}" srcOrd="1" destOrd="0" presId="urn:microsoft.com/office/officeart/2005/8/layout/venn1"/>
    <dgm:cxn modelId="{F2F58D2B-90E5-4276-8DB2-67FB23967A2A}" srcId="{C7DB81EE-A0BA-4702-A5F4-EA08A7895929}" destId="{907543C9-2DF6-4EFE-BF60-A0C76BB6D06F}" srcOrd="0" destOrd="0" parTransId="{E83B95EB-D12A-4422-B55A-019DC4CEF599}" sibTransId="{967C9847-1351-473D-BA4D-A36587A99191}"/>
    <dgm:cxn modelId="{29D18D57-C881-40E3-84DC-126AB0B7FC6C}" type="presOf" srcId="{907543C9-2DF6-4EFE-BF60-A0C76BB6D06F}" destId="{5389BCD4-CA6A-48CA-BE2C-B10CE96D1E5E}" srcOrd="0" destOrd="0" presId="urn:microsoft.com/office/officeart/2005/8/layout/venn1"/>
    <dgm:cxn modelId="{162F9400-8DC7-41D3-BBC4-54095E9DD65A}" type="presOf" srcId="{7A6EE21F-7BD6-4B34-B6FB-77F5508B150F}" destId="{47C23C06-C373-4AA2-ACEA-D3D7759DC95C}" srcOrd="0" destOrd="0" presId="urn:microsoft.com/office/officeart/2005/8/layout/venn1"/>
    <dgm:cxn modelId="{EE1CEA62-87EB-4BBA-8072-061ED8725EB8}" type="presOf" srcId="{A29629E4-0C75-4D24-90A9-2B56862AD8C0}" destId="{0F9D5550-3BB3-49DF-9B67-554676877B1D}" srcOrd="1" destOrd="0" presId="urn:microsoft.com/office/officeart/2005/8/layout/venn1"/>
    <dgm:cxn modelId="{0860CE7C-4F13-4919-8F7F-F105492D2E88}" type="presOf" srcId="{A29629E4-0C75-4D24-90A9-2B56862AD8C0}" destId="{9DE799EF-BD9F-4C17-B559-847666EA9E98}" srcOrd="0" destOrd="0" presId="urn:microsoft.com/office/officeart/2005/8/layout/venn1"/>
    <dgm:cxn modelId="{6E651C5B-8A41-4885-8F00-A968F84BC89D}" type="presOf" srcId="{907543C9-2DF6-4EFE-BF60-A0C76BB6D06F}" destId="{2C74A817-4484-40E0-8B93-960ADEB650DC}" srcOrd="1" destOrd="0" presId="urn:microsoft.com/office/officeart/2005/8/layout/venn1"/>
    <dgm:cxn modelId="{BB2E5919-7041-4BBD-B2FF-5816CFA38E1C}" srcId="{C7DB81EE-A0BA-4702-A5F4-EA08A7895929}" destId="{7A6EE21F-7BD6-4B34-B6FB-77F5508B150F}" srcOrd="1" destOrd="0" parTransId="{467F8022-FFF6-40D1-9439-C8A1C47C4E23}" sibTransId="{A01A5ABB-B95E-49BC-8F12-F0AB279C807E}"/>
    <dgm:cxn modelId="{50953313-74F1-48EA-A264-E2F761B10106}" type="presParOf" srcId="{235F29C4-0326-41D2-AFDA-8CFD1B7E1E86}" destId="{5389BCD4-CA6A-48CA-BE2C-B10CE96D1E5E}" srcOrd="0" destOrd="0" presId="urn:microsoft.com/office/officeart/2005/8/layout/venn1"/>
    <dgm:cxn modelId="{59573AB8-E324-4500-ACA6-F33DD64F418F}" type="presParOf" srcId="{235F29C4-0326-41D2-AFDA-8CFD1B7E1E86}" destId="{2C74A817-4484-40E0-8B93-960ADEB650DC}" srcOrd="1" destOrd="0" presId="urn:microsoft.com/office/officeart/2005/8/layout/venn1"/>
    <dgm:cxn modelId="{0EDB64C6-C0FD-4ABA-88AA-F111643DDE56}" type="presParOf" srcId="{235F29C4-0326-41D2-AFDA-8CFD1B7E1E86}" destId="{47C23C06-C373-4AA2-ACEA-D3D7759DC95C}" srcOrd="2" destOrd="0" presId="urn:microsoft.com/office/officeart/2005/8/layout/venn1"/>
    <dgm:cxn modelId="{01FF07A9-E690-4C12-82BC-3D37C544F616}" type="presParOf" srcId="{235F29C4-0326-41D2-AFDA-8CFD1B7E1E86}" destId="{EA7A554C-EE13-4B3A-AF7E-DA419217485F}" srcOrd="3" destOrd="0" presId="urn:microsoft.com/office/officeart/2005/8/layout/venn1"/>
    <dgm:cxn modelId="{0A2AAA27-B743-40B9-A98A-ED491B1E95CA}" type="presParOf" srcId="{235F29C4-0326-41D2-AFDA-8CFD1B7E1E86}" destId="{9DE799EF-BD9F-4C17-B559-847666EA9E98}" srcOrd="4" destOrd="0" presId="urn:microsoft.com/office/officeart/2005/8/layout/venn1"/>
    <dgm:cxn modelId="{5BDCA7D9-73EA-4AC9-A638-AAE68D874A72}" type="presParOf" srcId="{235F29C4-0326-41D2-AFDA-8CFD1B7E1E86}" destId="{0F9D5550-3BB3-49DF-9B67-554676877B1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E77A96-EBD9-4BCE-AF2C-B611CBD35381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628D24-D859-49BB-95F3-C461928ADDD0}">
      <dgm:prSet phldrT="[Text]" custT="1"/>
      <dgm:spPr>
        <a:solidFill>
          <a:srgbClr val="666633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latin typeface="Bookman Old Style" panose="02050604050505020204" pitchFamily="18" charset="0"/>
            </a:rPr>
            <a:t>Education</a:t>
          </a:r>
          <a:endParaRPr lang="en-US" sz="1800" b="1" dirty="0">
            <a:latin typeface="Bookman Old Style" panose="02050604050505020204" pitchFamily="18" charset="0"/>
          </a:endParaRPr>
        </a:p>
      </dgm:t>
    </dgm:pt>
    <dgm:pt modelId="{CEBE3C3B-D81E-4544-B73D-CA1A752C31F4}" type="parTrans" cxnId="{4FEB326A-5471-4FEC-8D4A-A7864A4C7388}">
      <dgm:prSet/>
      <dgm:spPr/>
      <dgm:t>
        <a:bodyPr/>
        <a:lstStyle/>
        <a:p>
          <a:endParaRPr lang="en-US"/>
        </a:p>
      </dgm:t>
    </dgm:pt>
    <dgm:pt modelId="{A6EA6D72-BC7F-4C00-A787-B5EF815599A3}" type="sibTrans" cxnId="{4FEB326A-5471-4FEC-8D4A-A7864A4C7388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D68AE7DB-4FE7-45F4-B4FD-294F7F9B52D8}">
      <dgm:prSet phldrT="[Text]"/>
      <dgm:spPr>
        <a:solidFill>
          <a:srgbClr val="666633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latin typeface="Bookman Old Style" panose="02050604050505020204" pitchFamily="18" charset="0"/>
            </a:rPr>
            <a:t>Christian guidance and counseling</a:t>
          </a:r>
          <a:endParaRPr lang="en-US" b="1" dirty="0">
            <a:latin typeface="Bookman Old Style" panose="02050604050505020204" pitchFamily="18" charset="0"/>
          </a:endParaRPr>
        </a:p>
      </dgm:t>
    </dgm:pt>
    <dgm:pt modelId="{A5B23E89-4DC7-455B-8F0D-15252572E65B}" type="parTrans" cxnId="{8CEE5FF3-3ADA-4A31-8E29-E249CAE799B9}">
      <dgm:prSet/>
      <dgm:spPr/>
      <dgm:t>
        <a:bodyPr/>
        <a:lstStyle/>
        <a:p>
          <a:endParaRPr lang="en-US"/>
        </a:p>
      </dgm:t>
    </dgm:pt>
    <dgm:pt modelId="{613DFD66-7A6A-472A-AD45-DCB33295234E}" type="sibTrans" cxnId="{8CEE5FF3-3ADA-4A31-8E29-E249CAE799B9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F4A712F7-C1B2-4D44-92FD-79344933D889}">
      <dgm:prSet phldrT="[Text]"/>
      <dgm:spPr>
        <a:solidFill>
          <a:srgbClr val="666633"/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latin typeface="Bookman Old Style" panose="02050604050505020204" pitchFamily="18" charset="0"/>
            </a:rPr>
            <a:t>Academic Instruction</a:t>
          </a:r>
          <a:endParaRPr lang="en-US" b="1" dirty="0">
            <a:latin typeface="Bookman Old Style" panose="02050604050505020204" pitchFamily="18" charset="0"/>
          </a:endParaRPr>
        </a:p>
      </dgm:t>
    </dgm:pt>
    <dgm:pt modelId="{C899D18A-73A3-4FA4-A719-341D4907CEF9}" type="parTrans" cxnId="{757F684E-A1BB-4AC5-B384-C84254AFD4A6}">
      <dgm:prSet/>
      <dgm:spPr/>
      <dgm:t>
        <a:bodyPr/>
        <a:lstStyle/>
        <a:p>
          <a:endParaRPr lang="en-US"/>
        </a:p>
      </dgm:t>
    </dgm:pt>
    <dgm:pt modelId="{6CFD26C4-7322-4DC3-96C9-265055E82FBD}" type="sibTrans" cxnId="{757F684E-A1BB-4AC5-B384-C84254AFD4A6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D1FDE2A8-600B-4719-8785-28070F27EF6D}" type="pres">
      <dgm:prSet presAssocID="{39E77A96-EBD9-4BCE-AF2C-B611CBD353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FE1B8F-AF20-4DC1-95BE-98BD95224E47}" type="pres">
      <dgm:prSet presAssocID="{DE628D24-D859-49BB-95F3-C461928ADDD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ADE133-1517-411B-9C1E-3BB1456E6E1F}" type="pres">
      <dgm:prSet presAssocID="{A6EA6D72-BC7F-4C00-A787-B5EF815599A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102207A-135E-4B25-B1DA-CA6EB61B827D}" type="pres">
      <dgm:prSet presAssocID="{A6EA6D72-BC7F-4C00-A787-B5EF815599A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1651DC84-9943-4A90-8B2F-49ED0B67A3E4}" type="pres">
      <dgm:prSet presAssocID="{D68AE7DB-4FE7-45F4-B4FD-294F7F9B52D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D77851-0734-4041-B6C8-F1C76D58EC81}" type="pres">
      <dgm:prSet presAssocID="{613DFD66-7A6A-472A-AD45-DCB33295234E}" presName="sibTrans" presStyleLbl="sibTrans2D1" presStyleIdx="1" presStyleCnt="3"/>
      <dgm:spPr/>
      <dgm:t>
        <a:bodyPr/>
        <a:lstStyle/>
        <a:p>
          <a:endParaRPr lang="en-US"/>
        </a:p>
      </dgm:t>
    </dgm:pt>
    <dgm:pt modelId="{916B822A-11EE-4319-AA53-8DC0861D609C}" type="pres">
      <dgm:prSet presAssocID="{613DFD66-7A6A-472A-AD45-DCB33295234E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D4C9DD66-783D-45DC-BD3D-95B09084C8CA}" type="pres">
      <dgm:prSet presAssocID="{F4A712F7-C1B2-4D44-92FD-79344933D88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A8CE4C-AE72-4F7B-811F-6850CF235D6E}" type="pres">
      <dgm:prSet presAssocID="{6CFD26C4-7322-4DC3-96C9-265055E82FBD}" presName="sibTrans" presStyleLbl="sibTrans2D1" presStyleIdx="2" presStyleCnt="3"/>
      <dgm:spPr/>
      <dgm:t>
        <a:bodyPr/>
        <a:lstStyle/>
        <a:p>
          <a:endParaRPr lang="en-US"/>
        </a:p>
      </dgm:t>
    </dgm:pt>
    <dgm:pt modelId="{0BC78B14-9CDF-4566-B117-3755E5F844F9}" type="pres">
      <dgm:prSet presAssocID="{6CFD26C4-7322-4DC3-96C9-265055E82FBD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757F684E-A1BB-4AC5-B384-C84254AFD4A6}" srcId="{39E77A96-EBD9-4BCE-AF2C-B611CBD35381}" destId="{F4A712F7-C1B2-4D44-92FD-79344933D889}" srcOrd="2" destOrd="0" parTransId="{C899D18A-73A3-4FA4-A719-341D4907CEF9}" sibTransId="{6CFD26C4-7322-4DC3-96C9-265055E82FBD}"/>
    <dgm:cxn modelId="{CC73C594-308B-40F4-9BFC-FA427D7763B8}" type="presOf" srcId="{F4A712F7-C1B2-4D44-92FD-79344933D889}" destId="{D4C9DD66-783D-45DC-BD3D-95B09084C8CA}" srcOrd="0" destOrd="0" presId="urn:microsoft.com/office/officeart/2005/8/layout/cycle7"/>
    <dgm:cxn modelId="{A5AEDFFF-5DAC-4847-871C-66EFF797B92D}" type="presOf" srcId="{613DFD66-7A6A-472A-AD45-DCB33295234E}" destId="{4BD77851-0734-4041-B6C8-F1C76D58EC81}" srcOrd="0" destOrd="0" presId="urn:microsoft.com/office/officeart/2005/8/layout/cycle7"/>
    <dgm:cxn modelId="{FD321920-E27A-4CE9-B3F7-65F4FBDDC7AB}" type="presOf" srcId="{6CFD26C4-7322-4DC3-96C9-265055E82FBD}" destId="{4DA8CE4C-AE72-4F7B-811F-6850CF235D6E}" srcOrd="0" destOrd="0" presId="urn:microsoft.com/office/officeart/2005/8/layout/cycle7"/>
    <dgm:cxn modelId="{9E0CCC7F-6C9D-46F4-B30A-BFE520D0E60E}" type="presOf" srcId="{613DFD66-7A6A-472A-AD45-DCB33295234E}" destId="{916B822A-11EE-4319-AA53-8DC0861D609C}" srcOrd="1" destOrd="0" presId="urn:microsoft.com/office/officeart/2005/8/layout/cycle7"/>
    <dgm:cxn modelId="{4FEB326A-5471-4FEC-8D4A-A7864A4C7388}" srcId="{39E77A96-EBD9-4BCE-AF2C-B611CBD35381}" destId="{DE628D24-D859-49BB-95F3-C461928ADDD0}" srcOrd="0" destOrd="0" parTransId="{CEBE3C3B-D81E-4544-B73D-CA1A752C31F4}" sibTransId="{A6EA6D72-BC7F-4C00-A787-B5EF815599A3}"/>
    <dgm:cxn modelId="{8CEE5FF3-3ADA-4A31-8E29-E249CAE799B9}" srcId="{39E77A96-EBD9-4BCE-AF2C-B611CBD35381}" destId="{D68AE7DB-4FE7-45F4-B4FD-294F7F9B52D8}" srcOrd="1" destOrd="0" parTransId="{A5B23E89-4DC7-455B-8F0D-15252572E65B}" sibTransId="{613DFD66-7A6A-472A-AD45-DCB33295234E}"/>
    <dgm:cxn modelId="{C451D284-C2D8-406B-9663-58F7CC8C5378}" type="presOf" srcId="{A6EA6D72-BC7F-4C00-A787-B5EF815599A3}" destId="{8BADE133-1517-411B-9C1E-3BB1456E6E1F}" srcOrd="0" destOrd="0" presId="urn:microsoft.com/office/officeart/2005/8/layout/cycle7"/>
    <dgm:cxn modelId="{BD89BB9B-F827-4709-8C2F-842490ACE9B0}" type="presOf" srcId="{D68AE7DB-4FE7-45F4-B4FD-294F7F9B52D8}" destId="{1651DC84-9943-4A90-8B2F-49ED0B67A3E4}" srcOrd="0" destOrd="0" presId="urn:microsoft.com/office/officeart/2005/8/layout/cycle7"/>
    <dgm:cxn modelId="{626028A1-B7BB-4AC9-A80C-BAF29B474D3E}" type="presOf" srcId="{6CFD26C4-7322-4DC3-96C9-265055E82FBD}" destId="{0BC78B14-9CDF-4566-B117-3755E5F844F9}" srcOrd="1" destOrd="0" presId="urn:microsoft.com/office/officeart/2005/8/layout/cycle7"/>
    <dgm:cxn modelId="{BD2DB685-9D3A-4A45-AE5B-AD614B3B34A7}" type="presOf" srcId="{DE628D24-D859-49BB-95F3-C461928ADDD0}" destId="{DDFE1B8F-AF20-4DC1-95BE-98BD95224E47}" srcOrd="0" destOrd="0" presId="urn:microsoft.com/office/officeart/2005/8/layout/cycle7"/>
    <dgm:cxn modelId="{24F8D38A-BC5E-45F4-883B-7C35169D5C97}" type="presOf" srcId="{A6EA6D72-BC7F-4C00-A787-B5EF815599A3}" destId="{0102207A-135E-4B25-B1DA-CA6EB61B827D}" srcOrd="1" destOrd="0" presId="urn:microsoft.com/office/officeart/2005/8/layout/cycle7"/>
    <dgm:cxn modelId="{F028592D-4C89-4FA8-BB00-BB93B5FB5848}" type="presOf" srcId="{39E77A96-EBD9-4BCE-AF2C-B611CBD35381}" destId="{D1FDE2A8-600B-4719-8785-28070F27EF6D}" srcOrd="0" destOrd="0" presId="urn:microsoft.com/office/officeart/2005/8/layout/cycle7"/>
    <dgm:cxn modelId="{50C5FB4E-67CB-4A58-B2FB-17BCDEEAD34A}" type="presParOf" srcId="{D1FDE2A8-600B-4719-8785-28070F27EF6D}" destId="{DDFE1B8F-AF20-4DC1-95BE-98BD95224E47}" srcOrd="0" destOrd="0" presId="urn:microsoft.com/office/officeart/2005/8/layout/cycle7"/>
    <dgm:cxn modelId="{749E2F87-34A1-4501-A60A-976CC85A5940}" type="presParOf" srcId="{D1FDE2A8-600B-4719-8785-28070F27EF6D}" destId="{8BADE133-1517-411B-9C1E-3BB1456E6E1F}" srcOrd="1" destOrd="0" presId="urn:microsoft.com/office/officeart/2005/8/layout/cycle7"/>
    <dgm:cxn modelId="{8341215F-5FA5-478B-A095-14357862CFCC}" type="presParOf" srcId="{8BADE133-1517-411B-9C1E-3BB1456E6E1F}" destId="{0102207A-135E-4B25-B1DA-CA6EB61B827D}" srcOrd="0" destOrd="0" presId="urn:microsoft.com/office/officeart/2005/8/layout/cycle7"/>
    <dgm:cxn modelId="{650C891C-2288-41BD-965E-6C4BF14B25B4}" type="presParOf" srcId="{D1FDE2A8-600B-4719-8785-28070F27EF6D}" destId="{1651DC84-9943-4A90-8B2F-49ED0B67A3E4}" srcOrd="2" destOrd="0" presId="urn:microsoft.com/office/officeart/2005/8/layout/cycle7"/>
    <dgm:cxn modelId="{74E28F38-4C3E-4CB2-8092-ACBE5566470B}" type="presParOf" srcId="{D1FDE2A8-600B-4719-8785-28070F27EF6D}" destId="{4BD77851-0734-4041-B6C8-F1C76D58EC81}" srcOrd="3" destOrd="0" presId="urn:microsoft.com/office/officeart/2005/8/layout/cycle7"/>
    <dgm:cxn modelId="{27D91664-9564-4B74-BA72-7991AE433D76}" type="presParOf" srcId="{4BD77851-0734-4041-B6C8-F1C76D58EC81}" destId="{916B822A-11EE-4319-AA53-8DC0861D609C}" srcOrd="0" destOrd="0" presId="urn:microsoft.com/office/officeart/2005/8/layout/cycle7"/>
    <dgm:cxn modelId="{B63084EA-4C69-4FA6-985F-B10A03C8E9F4}" type="presParOf" srcId="{D1FDE2A8-600B-4719-8785-28070F27EF6D}" destId="{D4C9DD66-783D-45DC-BD3D-95B09084C8CA}" srcOrd="4" destOrd="0" presId="urn:microsoft.com/office/officeart/2005/8/layout/cycle7"/>
    <dgm:cxn modelId="{C79A1A91-8C05-48A8-895F-DDA41D711C72}" type="presParOf" srcId="{D1FDE2A8-600B-4719-8785-28070F27EF6D}" destId="{4DA8CE4C-AE72-4F7B-811F-6850CF235D6E}" srcOrd="5" destOrd="0" presId="urn:microsoft.com/office/officeart/2005/8/layout/cycle7"/>
    <dgm:cxn modelId="{C3AB0E67-53F3-4F51-BAE7-A9EDCA3EB77F}" type="presParOf" srcId="{4DA8CE4C-AE72-4F7B-811F-6850CF235D6E}" destId="{0BC78B14-9CDF-4566-B117-3755E5F844F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C5B78-E368-4E82-8405-6C918476C6F4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59558-17F5-41B8-8CB7-550A0141F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92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Four areas:</a:t>
            </a:r>
            <a:r>
              <a:rPr lang="en-US" baseline="0" dirty="0" smtClean="0"/>
              <a:t> </a:t>
            </a:r>
            <a:r>
              <a:rPr lang="en-US" dirty="0" smtClean="0"/>
              <a:t>Economic Development,   Engineering , Environment and Education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3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program is aptly tagged “The Light Bulb”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9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Position of Africa relative to the 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22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Position of</a:t>
            </a:r>
            <a:r>
              <a:rPr lang="en-US" baseline="0" dirty="0" smtClean="0"/>
              <a:t> Nigeria in Africa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12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few fun facts about Africa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3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few fun facts about Nigeria. A few fun facts about Akwa-Ibom state. Where Akwa-Ibom</a:t>
            </a:r>
            <a:r>
              <a:rPr lang="en-US" baseline="0" dirty="0" smtClean="0"/>
              <a:t> state is in Nigeria.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46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the end of secondary school education, </a:t>
            </a:r>
          </a:p>
          <a:p>
            <a:r>
              <a:rPr lang="en-US" dirty="0" smtClean="0"/>
              <a:t>students are expected to pass the </a:t>
            </a:r>
          </a:p>
          <a:p>
            <a:r>
              <a:rPr lang="en-US" dirty="0" smtClean="0"/>
              <a:t>following examinations to be admitted into a tertiary institution i.e. college</a:t>
            </a:r>
          </a:p>
          <a:p>
            <a:r>
              <a:rPr lang="en-US" dirty="0" smtClean="0"/>
              <a:t>Ordinary Level General Certificate of Education (</a:t>
            </a:r>
            <a:r>
              <a:rPr lang="en-US" dirty="0" err="1" smtClean="0"/>
              <a:t>O’Level</a:t>
            </a:r>
            <a:r>
              <a:rPr lang="en-US" dirty="0" smtClean="0"/>
              <a:t> GCE)</a:t>
            </a:r>
          </a:p>
          <a:p>
            <a:r>
              <a:rPr lang="en-US" dirty="0" smtClean="0"/>
              <a:t>Joint Admissions and Matriculation Board (JAMB)</a:t>
            </a:r>
          </a:p>
          <a:p>
            <a:r>
              <a:rPr lang="en-US" dirty="0" smtClean="0"/>
              <a:t>iii) Individualized University Entrance Examination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96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-EL Thomp COF targets students with score deficiencies in</a:t>
            </a:r>
          </a:p>
          <a:p>
            <a:r>
              <a:rPr lang="en-US" dirty="0" smtClean="0"/>
              <a:t> O’   Level GCE, JAMB and Individualized University </a:t>
            </a:r>
          </a:p>
          <a:p>
            <a:r>
              <a:rPr lang="en-US" dirty="0" smtClean="0"/>
              <a:t> Entrance examinations</a:t>
            </a:r>
          </a:p>
          <a:p>
            <a:endParaRPr lang="en-US" dirty="0" smtClean="0"/>
          </a:p>
          <a:p>
            <a:r>
              <a:rPr lang="en-US" dirty="0" smtClean="0"/>
              <a:t>-E.L. Thomp COF also incorporates Christian guidance and</a:t>
            </a:r>
          </a:p>
          <a:p>
            <a:r>
              <a:rPr lang="en-US" dirty="0" smtClean="0"/>
              <a:t> counseling programs as a critical component of educational </a:t>
            </a:r>
          </a:p>
          <a:p>
            <a:r>
              <a:rPr lang="en-US" dirty="0" smtClean="0"/>
              <a:t> and spiritual success</a:t>
            </a:r>
          </a:p>
          <a:p>
            <a:endParaRPr lang="en-US" dirty="0" smtClean="0"/>
          </a:p>
          <a:p>
            <a:r>
              <a:rPr lang="en-US" dirty="0" smtClean="0"/>
              <a:t>-EL-Thomp COF has an impressive array of accomplished </a:t>
            </a:r>
          </a:p>
          <a:p>
            <a:r>
              <a:rPr lang="en-US" dirty="0" smtClean="0"/>
              <a:t> industry and academic professionals on its board of directors</a:t>
            </a:r>
          </a:p>
          <a:p>
            <a:r>
              <a:rPr lang="en-US" dirty="0" smtClean="0"/>
              <a:t> committed to the success of its program</a:t>
            </a:r>
          </a:p>
          <a:p>
            <a:endParaRPr lang="en-US" dirty="0" smtClean="0"/>
          </a:p>
          <a:p>
            <a:r>
              <a:rPr lang="en-US" dirty="0" smtClean="0"/>
              <a:t>-EL-Thomp has engaged the services of experienced and </a:t>
            </a:r>
          </a:p>
          <a:p>
            <a:r>
              <a:rPr lang="en-US" dirty="0" smtClean="0"/>
              <a:t> dedicated faculty and staff committed to the actualization of its </a:t>
            </a:r>
          </a:p>
          <a:p>
            <a:r>
              <a:rPr lang="en-US" dirty="0" smtClean="0"/>
              <a:t> program goals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66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*Need to</a:t>
            </a:r>
            <a:r>
              <a:rPr lang="en-US" baseline="0" dirty="0" smtClean="0"/>
              <a:t> insert picture of Founder and School building.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33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E. L. Broady Academy is a highly reputable academic institution that enjoys</a:t>
            </a:r>
          </a:p>
          <a:p>
            <a:r>
              <a:rPr lang="en-US" dirty="0" smtClean="0"/>
              <a:t> tremendous success in changing and shaping the destiny of students  </a:t>
            </a:r>
          </a:p>
          <a:p>
            <a:endParaRPr lang="en-US" dirty="0" smtClean="0"/>
          </a:p>
          <a:p>
            <a:r>
              <a:rPr lang="en-US" dirty="0" smtClean="0"/>
              <a:t>-E. L. Broady Academy provides diploma completion for adults in a home setting</a:t>
            </a:r>
          </a:p>
          <a:p>
            <a:endParaRPr lang="en-US" dirty="0" smtClean="0"/>
          </a:p>
          <a:p>
            <a:r>
              <a:rPr lang="en-US" dirty="0" smtClean="0"/>
              <a:t>-E. L. Broady Academy services include credit recovery and summer school amongst</a:t>
            </a:r>
          </a:p>
          <a:p>
            <a:r>
              <a:rPr lang="en-US" dirty="0" smtClean="0"/>
              <a:t> others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630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presents;</a:t>
            </a:r>
          </a:p>
          <a:p>
            <a:endParaRPr lang="en-US" dirty="0" smtClean="0"/>
          </a:p>
          <a:p>
            <a:r>
              <a:rPr lang="en-US" dirty="0" smtClean="0"/>
              <a:t>-An opportunity for E. L. Broady Academy to participate in the growth and success of </a:t>
            </a:r>
          </a:p>
          <a:p>
            <a:r>
              <a:rPr lang="en-US" dirty="0" smtClean="0"/>
              <a:t>  EL-Thomp  College of Fundamental Studies</a:t>
            </a:r>
          </a:p>
          <a:p>
            <a:endParaRPr lang="en-US" dirty="0" smtClean="0"/>
          </a:p>
          <a:p>
            <a:r>
              <a:rPr lang="en-US" dirty="0" smtClean="0"/>
              <a:t>-An opportunity for E. L. Broady Academy to incorporate a real-time, hands-on, interactive</a:t>
            </a:r>
          </a:p>
          <a:p>
            <a:r>
              <a:rPr lang="en-US" dirty="0" smtClean="0"/>
              <a:t> international perspective into her program</a:t>
            </a:r>
          </a:p>
          <a:p>
            <a:endParaRPr lang="en-US" dirty="0" smtClean="0"/>
          </a:p>
          <a:p>
            <a:r>
              <a:rPr lang="en-US" dirty="0" smtClean="0"/>
              <a:t>-An opportunity for E. L. Broady Academy to explore Africa’s rich cultural heritage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77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presents;</a:t>
            </a:r>
          </a:p>
          <a:p>
            <a:endParaRPr lang="en-US" dirty="0" smtClean="0"/>
          </a:p>
          <a:p>
            <a:r>
              <a:rPr lang="en-US" dirty="0" smtClean="0"/>
              <a:t>-An opportunity for EL-THOMP to have access to cutting edge educational resources i.e. books,</a:t>
            </a:r>
          </a:p>
          <a:p>
            <a:r>
              <a:rPr lang="en-US" dirty="0" smtClean="0"/>
              <a:t>  computers etc.</a:t>
            </a:r>
          </a:p>
          <a:p>
            <a:endParaRPr lang="en-US" dirty="0" smtClean="0"/>
          </a:p>
          <a:p>
            <a:r>
              <a:rPr lang="en-US" dirty="0" smtClean="0"/>
              <a:t>-An opportunity for EL-THOMP to receive mentoring/guidance from a highly reputable and</a:t>
            </a:r>
          </a:p>
          <a:p>
            <a:r>
              <a:rPr lang="en-US" dirty="0" smtClean="0"/>
              <a:t> successful international program</a:t>
            </a:r>
          </a:p>
          <a:p>
            <a:endParaRPr lang="en-US" dirty="0" smtClean="0"/>
          </a:p>
          <a:p>
            <a:r>
              <a:rPr lang="en-US" dirty="0" smtClean="0"/>
              <a:t>-This presents an excellent opportunity for both institutions to have a mutually beneficial </a:t>
            </a:r>
          </a:p>
          <a:p>
            <a:r>
              <a:rPr lang="en-US" dirty="0" smtClean="0"/>
              <a:t>  relationship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90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presents;</a:t>
            </a:r>
          </a:p>
          <a:p>
            <a:endParaRPr lang="en-US" dirty="0" smtClean="0"/>
          </a:p>
          <a:p>
            <a:r>
              <a:rPr lang="en-US" dirty="0" smtClean="0"/>
              <a:t>-An opportunity for EL-THOMP to have access to cutting edge educational resources i.e. books,</a:t>
            </a:r>
          </a:p>
          <a:p>
            <a:r>
              <a:rPr lang="en-US" dirty="0" smtClean="0"/>
              <a:t>  computers etc.</a:t>
            </a:r>
          </a:p>
          <a:p>
            <a:endParaRPr lang="en-US" dirty="0" smtClean="0"/>
          </a:p>
          <a:p>
            <a:r>
              <a:rPr lang="en-US" dirty="0" smtClean="0"/>
              <a:t>-An opportunity for EL-THOMP to receive mentoring/guidance from a highly reputable and</a:t>
            </a:r>
          </a:p>
          <a:p>
            <a:r>
              <a:rPr lang="en-US" dirty="0" smtClean="0"/>
              <a:t> successful international program</a:t>
            </a:r>
          </a:p>
          <a:p>
            <a:endParaRPr lang="en-US" dirty="0" smtClean="0"/>
          </a:p>
          <a:p>
            <a:r>
              <a:rPr lang="en-US" dirty="0" smtClean="0"/>
              <a:t>-This presents an excellent opportunity for both institutions to have a mutually beneficial </a:t>
            </a:r>
          </a:p>
          <a:p>
            <a:r>
              <a:rPr lang="en-US" dirty="0" smtClean="0"/>
              <a:t>  relationship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05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Interaction of faculty and staff of both institutions: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  - Online interaction at the first instance i.e. online seminar presentation and tutoring</a:t>
            </a:r>
            <a:br>
              <a:rPr lang="en-US" dirty="0" smtClean="0"/>
            </a:br>
            <a:r>
              <a:rPr lang="en-US" dirty="0" smtClean="0"/>
              <a:t>   - Summer travel program for faculty and staff in succeeding years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2. Interaction of students:</a:t>
            </a:r>
            <a:br>
              <a:rPr lang="en-US" dirty="0" smtClean="0"/>
            </a:br>
            <a:r>
              <a:rPr lang="en-US" dirty="0" smtClean="0"/>
              <a:t>    - Online interaction at the first instance i.e. performing common assignments and exercises</a:t>
            </a:r>
            <a:br>
              <a:rPr lang="en-US" dirty="0" smtClean="0"/>
            </a:br>
            <a:r>
              <a:rPr lang="en-US" dirty="0" smtClean="0"/>
              <a:t>    - Summer travel program for students in succeeding years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03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Create public awareness;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   -Publish articles in newspapers etc. in USA, UK, Nigeria  and among Nigerians in the diaspora </a:t>
            </a:r>
          </a:p>
          <a:p>
            <a:r>
              <a:rPr lang="en-US" dirty="0" smtClean="0"/>
              <a:t>      ~i.e. Houston Chronicle, International Guardian, The Pioneer etc.</a:t>
            </a:r>
          </a:p>
          <a:p>
            <a:r>
              <a:rPr lang="en-US" dirty="0" smtClean="0"/>
              <a:t>    -Publish articles in peer reviewed academic journals</a:t>
            </a:r>
          </a:p>
          <a:p>
            <a:r>
              <a:rPr lang="en-US" dirty="0" smtClean="0"/>
              <a:t>    -Create a blog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2. Solicit for funds to support this program;</a:t>
            </a:r>
          </a:p>
          <a:p>
            <a:endParaRPr lang="en-US" dirty="0" smtClean="0"/>
          </a:p>
          <a:p>
            <a:r>
              <a:rPr lang="en-US" dirty="0" smtClean="0"/>
              <a:t>     -From government </a:t>
            </a:r>
          </a:p>
          <a:p>
            <a:r>
              <a:rPr lang="en-US" dirty="0" smtClean="0"/>
              <a:t>     -From non-governmental (private) sectors in USA, UK and Nigeria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26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9558-17F5-41B8-8CB7-550A0141F0E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9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58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1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85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91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95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03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6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32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8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9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CAAA6-295B-4388-8F16-B4E747B9D5DD}" type="datetimeFigureOut">
              <a:rPr lang="en-US" smtClean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DD1C4-1B0A-4A0B-908B-5653EFEF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065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n.wikipedia.org/wiki/File:Africa-asia-america-to-scale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hyperlink" Target="//upload.wikimedia.org/wikipedia/commons/8/86/Africa_(orthographic_projection).sv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5.jpeg"/><Relationship Id="rId7" Type="http://schemas.openxmlformats.org/officeDocument/2006/relationships/hyperlink" Target="http://en.wikipedia.org/wiki/File:Coat_of_arms_of_Nigeria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://en.wikipedia.org/wiki/File:Flag_of_Nigeria.svg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emf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theseeedblog.wordpress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3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roadyacademy.com/" TargetMode="External"/><Relationship Id="rId13" Type="http://schemas.openxmlformats.org/officeDocument/2006/relationships/hyperlink" Target="http://odb.org/2013/10/18/the-end/" TargetMode="External"/><Relationship Id="rId3" Type="http://schemas.openxmlformats.org/officeDocument/2006/relationships/hyperlink" Target="http://en.wikipedia.org/wiki/File:Africa-asia-america-to-scale.jpg" TargetMode="External"/><Relationship Id="rId7" Type="http://schemas.openxmlformats.org/officeDocument/2006/relationships/hyperlink" Target="http://www.google.com/imgres?imgurl=http://www.akwaibomnewsonline.com/images/akwa-ibomstate.jpg&amp;imgrefurl" TargetMode="External"/><Relationship Id="rId12" Type="http://schemas.openxmlformats.org/officeDocument/2006/relationships/hyperlink" Target="http://www.dreamstime.com/royalty-free-stock-photos-cartoon-light-bulb-image17648518" TargetMode="External"/><Relationship Id="rId2" Type="http://schemas.openxmlformats.org/officeDocument/2006/relationships/hyperlink" Target="http://www.seeedusa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/imgres?imgurl=http://upload.wikimedia.org/wikipedia/commons/0/0a/Population_density_map_of_Nigerian_states_-_English.png&amp;imgrefurl" TargetMode="External"/><Relationship Id="rId11" Type="http://schemas.openxmlformats.org/officeDocument/2006/relationships/hyperlink" Target="http://cartoonstock.com/" TargetMode="External"/><Relationship Id="rId5" Type="http://schemas.openxmlformats.org/officeDocument/2006/relationships/hyperlink" Target="http://www.google.com/imgres?imgurl=http://maps.pickatrail.com/africa/map/nigeria.gif&amp;imgrefurl=http://maps.pickatrail.com/africa/nigeria.html" TargetMode="External"/><Relationship Id="rId10" Type="http://schemas.openxmlformats.org/officeDocument/2006/relationships/hyperlink" Target="https://www.google.com/search?q=cartoon+questions&amp;tbm=isch&amp;tbo=u&amp;source=univ&amp;sa=X&amp;ei=5StfUv6bLqjB2wXBy4H4Ag&amp;ved=0CDUQsAQ&amp;biw=1518&amp;bih=646" TargetMode="External"/><Relationship Id="rId4" Type="http://schemas.openxmlformats.org/officeDocument/2006/relationships/hyperlink" Target="http://www.nationsonline.org/oneworld/small_continents_map.htm" TargetMode="External"/><Relationship Id="rId9" Type="http://schemas.openxmlformats.org/officeDocument/2006/relationships/hyperlink" Target="http://www.jobsearch.about.com/cs/careerresources/a/offshore.htm%20Viewed%20on%2010/16/2013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photos.state.gov/libraries/nigeria/487468/pdfs/JanuaryEducationFactSheet.pdf" TargetMode="External"/><Relationship Id="rId2" Type="http://schemas.openxmlformats.org/officeDocument/2006/relationships/hyperlink" Target="http://www.nationmaster.com/graph/edu_ter_enr-education-tertiary-enrollmen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39700" y="4732787"/>
            <a:ext cx="1219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latin typeface="Bookman Old Style" panose="02050604050505020204" pitchFamily="18" charset="0"/>
              </a:rPr>
              <a:t>Marching to the same drum beat!</a:t>
            </a:r>
            <a:endParaRPr lang="en-US" b="1" i="1" dirty="0">
              <a:latin typeface="Bookman Old Style" panose="02050604050505020204" pitchFamily="18" charset="0"/>
            </a:endParaRPr>
          </a:p>
        </p:txBody>
      </p:sp>
      <p:sp>
        <p:nvSpPr>
          <p:cNvPr id="13" name="AutoShape 2" descr="data:image/jpeg;base64,/9j/4AAQSkZJRgABAQAAAQABAAD/2wCEAAkGBwgHBgkIBwgKCgkLDRYPDQwMDRsUFRAWIB0iIiAdHx8kKDQsJCYxJx8fLT0tMTU3Ojo6Iys/RD84QzQ5OjcBCgoKDQwNGg8PGjclHyU3Nzc3Nzc3Nzc3Nzc3Nzc3Nzc3Nzc3Nzc3Nzc3Nzc3Nzc3Nzc3Nzc3Nzc3Nzc3Nzc3N//AABEIAHMAcwMBIgACEQEDEQH/xAAbAAABBQEBAAAAAAAAAAAAAAAAAgQFBgcDAf/EADoQAAEDAwIFAQQIBQQDAAAAAAECAwQABRESIQYTMUFRYSJxgZEUFTIzQqGx8BYjUsHRBySi4SVTcv/EABkBAQADAQEAAAAAAAAAAAAAAAABAwQFAv/EADERAAEDAgQDBwMEAwAAAAAAAAEAAgMRMQQSIVFBYZETcYGhscHwBdHxFCNC4RUygv/aAAwDAQACEQMRAD8A3GiiiiJKlYFcVSUJ6mvJa9KCazm88UzxxA9abfDZccbSlQL0jllzIz7Ixvj/ADQkAEmwRaOJbZ70l6W2hJOaypHGcht5UeTClNy2/vGW2yvT65HUHzSZHGyHWMtc1bhVyw0EnXq8afNBrZRUK/T78xG3ceShPlSgK5Q+Io8g/wAp9CwOuhYOKz22W2Td7s5Kv8F0MIbBjMvYKc/iJAPXp1rverEWHoszh+GhuWhzDiWlBtK28H7XbrisTvqGHbMISfHSiuEEhZnA8OK1Nm4NqGdVeruLafxVkQ4pmwVmLNiPNzBp0MD2i5nYacda7v3PidzltotamVPKCUuKcC0oz3UBWsyMaAXOArzHkqhU2C1VuehZ2VTxteoVkECZeWOI4sFu6rmltSVTcsIQ22k9s9dVatb1FTYJ8VLXBzQ4WKa1IKe0UUVKIooooiKKKS4cJNETC5vJQ0rJrIeOZDa3ErQvTLbWDGUkZXrz0FXnjS8ItkF19wnA+ykdVK7AVnzr/wBQMfWlyQl29ygSwyo5EdP76/Lya8PfkpQVJ0A3/rdRSt9BurYLjHjQmJVwcREU8lOrnHQdWM4P51TLlfrd/GMa4sNc1hhGh15KepORqA9NQ37/ACpxwvdVX5T1pvbaZiVhTqVr/Djtt067Y6VMrRw1YWnWHBFa5ow42oFxSx1wRucVw2RNwczmPYXPIsLUPmtrnmdgc1wDRveoTqNxLaZcliPFlc1544SlLavGd8jbpS7pfrfaZDbM9bjZcRqSoNlQO/TbvUHDv3C9vkf+OjFLjhCdbbOOp8ntUjxJebXBcbiXWKqQlxOsDlpWkb47msxwQE7WiJ2U8DSpVwxB7MnOKjoq1d+J2n75AucWMpyHCUUcxadOpShuPQ46fGrlZ71Gu6SuG3I5YGeY40UpPoD0J91REbivhzkiME/R2P6Fx8I+QyK7cZT3ovD6Xre7oDi0JDjfZBydvHQVdPEJTHB2JYbAk8OfO6rifkDpM4cLmgUbwvI5FzlIkBTcoyFrdQsYVudj8q1u0SErZTg1jUCexxKGmJjgiXpof7aWkbOehH9vl4q88BXZ6fFWl8AOsOqZcKDlKlJxuD43rvRvJq1wo4XHuOSwaXBqD81Wgg5r2kNHKRS6sUoooooiKQ79g0pRwKq3+oF3nWvhuRJtawiQhScr0hRSjPtEA9SBUgVNFBNBVQf+oEMTILjeopWkhbagcFKh0NZjfebNaj3Z1Si47liQD+B1Axt4BG+PfVulQ5ExMQz7/c5n0vdBZDbaSNvl1r1jhWzKdeYdEtZbWM8yScOKKQdWB6GsLvqWHjIfqacuFjenFWHCyPFN+aolquMi1TUyohTzACkhYyCD1FSUq92y4OqeuVlSXlfadjyCgqPqKsL0CxwpLzP1M0vlr0hS3lHVnR5B7L6elOoos6FNFNpgNpVpyTpKsHO4BG4GnJzjG+em6XHRPIlERrvWh8ioZh5AMheKd1fZVBiVw7zmz9CmoVrBB+lJIG/qKnOM7hZFz2FSGTNWGtlMywlIGTscZ3qX+sIKm0qRb4moKWFNLQAvbBTgadypKgRTtlUbEtcmBDbTGUUHShJ1HqMbdwU/E4rHJjP3GyljtK/y30V7cOcpYHDXkqC1e4Uf2oVkhIc7LeWp0j501ul5n3bT9NkakJOUtpASkH3Cr+hdrnBsLt9vGUguc4JTghRStI9ncpwc9O3mmLzFgWzzBZo2y1haSrlqCQnUCMeU4IG3XFao8fC19TCc3eCfMql+FkIoHinT0VWtUflWyTOH3zjiYkYn8KlbqUPUJ/WtR4KZZiQ2WWgEpQP2aqT1msaW3XTBfZaYf0FTcpYxgkFe+2AAScHtXSHb0JkobgT75F1lYb/moUkhKtKuvTGx33wfO1W/r4nVc6o8OXIn5VeW4d7aAUK2ZlxJTsa7VlvC96ukXiWRa5d1NwitMAqW4ylCkOEjCQR12zmtHjS0upGDWkEOAcLHVRyKd0V5kUVKLLr7xVxAriR+zqkos7ZdKIxMMuLfTnZSVHbfHjb4VEcR8OPSIDj3MmXa4nAS5Ie+7HcpTkAf91PngjiBq5y57M22PSHnVKS/KS6tYSTsBvgbbbVxlWLi1Gebdre2nyxHJP8AyrJiG4p0oMLgGjfj0FaeK9RmIMIkFSfnFVu2S5MSFEgTI9uDzAOgzZCm1DJ6AFHw2J6V7NvFyjNSpKYVoHIcQypxAUrWSAoAdM4GPlTS/wAGU206q7XKRJCE5050oz226daYXpIg2232pOyko+kyAP8A2L6D4D9aNwTHSAuAJcdb03P2txUGZzWmht+Auv8AGN11E8mDqV1PIOT+dOJPEvEsVtDkhptltzOgri4H51HcNS1QrgXEcoewd3EAgbj5d6v/ABVKXEscl5vllQ0jDqNaTlQGMH31XjBBh8QyIQgh2ny6mDtJInPMh0VJTxdfHHUpEhkFSgnZgd6kr/d7/ZJLTDlwjvFxGvKYoTjfHrVTj7y2icbup6DHerrxKw3J4vtDLwCm1gBQPf2icVfiYMPFOxvZjLRxOg4BeInyvjccxrUC54qOj8QcVSUhTEfmJPQph7H405+s+LsBSrU2ojfUYxz+tW5aNeXOXryogDAOANu/73rxtOogcnST5b0j5g1xXY6E6iFvzot4wzxeQqmQb5dpDkxCoFtU6w2p5xpbCkrUB1A9d+/mpFu8PstsSVx7JrWkqbSmUULwvBPs6Sd9s+tRkq6tNcaNPMo0tIc5Lqj1cB9kknuMdPdXCPZgxdZkeO89HfZeKUqaXp9g7p/KuocJFLSrctQDx7jx7uqxiZ7bGtDRObNw/In3aY/doToZeUpxEhLhQpC85Gnocb9x2FTE64XXhYNfRr8t7mbNR5cbmqXjsFJwfFdIts4o0AsXdpz0kMDp7xTx3hjiS6MGPOeszzZ7LacBB8gjoalrMZ2wcXDJsD9wpPY9mQAc2/4Kv9hlS5lniSLlH+iy3Gwp1n+g/wBvd2oqKsNiu8C0x4sq+LcdbBGoN6xjJwMq3OBgb+KK3mm6qBVoxTSc2ktKz4p5TacMsn3V5XpZPxeyJF1t0PHsvyUhY8pG5qlcQPmTe5zyu7ygPcnYfkBV64n/AJHEVpeVskStO/qMVSLuymLf5SHkkoTJKlJ8pKtX6GvUJ/f/AOffX2VMwqzx9vyrHYODmXI7Uq6FSisBQjg4AB6au/wpFyts124sWWZNd+gO61Q3NIOFAZCVecDI69waefxzB7Q5P/H/ADTWfxdBlGMoRJAUw+l0E6e2xHXwTXHb/k3TF8jN6W02IW0/pBHRru/n3qruxHYN1EWQkBxt5IOOh3GCPQ1aeLStHE9sdbBKmwlW3gLqJvt0iXe5xJEZh1pwFKHNePa326fGpHjl5Ue+QX0DKm2woA9DhR2PpW9xkknh7RtHFrqjwWcBrI5MpqAQrc24UhKA7HGABuvekqcWVq0rJVk9FDTpx+v5/CqevjIFPs2mMFY6k5/tSW+LgRiRbUEeGnlIHyrjj6Pib5PMfdbjjobZvVQ/ErHIvkxsbDUFJ+IBq1sOBziaNI/DNgNOn/6G36YqoXieq53B2YtsN68YQk5wAMVbmmFM3WwRT9+zCPNHgHGPzBrvPDmmEP8A9qEHoPcBc5pBLy21R6rULSwhTIOB08VKJZSnpTCzAhhOfFSlSrF5iivaKIiuT6dSCK614RkURZtx7aXJUNws5DqDrQR2Iqn3mN9fQG7xDRmS2nly2U/aBHfH72x4rZbnCD7ahis6u9im22cufZlJQ6fvGlD2HB6jzXl7XEhzDRwtz3B7/VRpqHWPyqzendqjIkzAl0ZbQ2t1Sc41aUlWPiQBVhmO2eW4fri3SLbIPV1kZQT+/T40iJYmfpCXrPeIcggEFp/2SUkEEHG+4J7Va/HDIQ8Fhptp1GipGHOYFpDh84FRjbTBtrMvlIS+7LS2NIwAE7kgeupPyqwcWR2370lTydaWILjwb/rKScD3Uzest2ZYaZ+r0KYZWChSHQtSMqBUe2ScDtsBU3eoU5+9NPxI7K0IYwVvrUlKTqJ6pOff6HeuZNiGGdjg8fy491AtbIndm5pG3BUpSG5NpdlFttt5l9CByxgLSoK2x5Gnr4NR9W9y321mF9EuF2hI0qKv9uCpSSTnpnHpnTnAxSYT1qiLH1HbX7hJH2X3xhKT8f8AA99dCPHaHIwu104DqVldh9RmIHr0Ca2OyhhKbref5ENkhSUL+04e23j9as3CsV+5XN+7yWygvkBpJ6obHT51zgWCddpKJV6d5pScoZSMNo+HetCtVtTHQn2R0rwA8vMkhq62lgNh7lWgADK0aeZUhBa5bYHpTukpTpGKVXtSiiiiiIooooiSpIV1plJgodBykGn9FEVWncPNPA5QkjwarVx4JiLClCOkHyjY/lWmkA9RXN1lCkkECpBIsoIBusRn22TY1IfYkyGwlxI+8OnBONxUhxFGcuF5Yg61ckMFwtpVgE6sZOKv94sUa4MOMSGgptYwR0phZuEoVsdU4whRWoAFTiyo4HbftVTomulbKbivDf7KQ4hpYLFQlp4PjBIUY7efJGTVnh8Ptt49kbVPRmEtpxpFOMDxVpJN1FAEyjQUNAYSKeJSE0qioUoooooiKKKKIiiiiiIooooiKKKKIkKAPavAkeK8ooi6CvaKKIiiiiiIooooiKKKKIv/2Q=="/>
          <p:cNvSpPr>
            <a:spLocks noChangeAspect="1" noChangeArrowheads="1"/>
          </p:cNvSpPr>
          <p:nvPr/>
        </p:nvSpPr>
        <p:spPr bwMode="auto">
          <a:xfrm>
            <a:off x="12052299" y="6148292"/>
            <a:ext cx="1095375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31" y="1976175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784" y="3186953"/>
            <a:ext cx="5678049" cy="117665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1211" y="1766612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25301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20842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latin typeface="Bookman Old Style" panose="02050604050505020204" pitchFamily="18" charset="0"/>
              </a:rPr>
              <a:t>Plant SEEEDs, Rethink Growth!</a:t>
            </a:r>
            <a:endParaRPr lang="en-US" b="1" i="1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 descr="SEEED_05-18-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640" y="1060540"/>
            <a:ext cx="6770641" cy="139744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00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EED_05-18-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017" y="312205"/>
            <a:ext cx="6770641" cy="139744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658" y="5167745"/>
            <a:ext cx="2687912" cy="152993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630016" y="2146037"/>
            <a:ext cx="94585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Who are we?</a:t>
            </a:r>
          </a:p>
          <a:p>
            <a:endParaRPr lang="en-US" dirty="0" smtClean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    -Sustainable Energy Environmental and Educational Development</a:t>
            </a:r>
          </a:p>
          <a:p>
            <a:endParaRPr lang="en-US" dirty="0" smtClean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     -</a:t>
            </a:r>
            <a:r>
              <a:rPr lang="en-US" dirty="0">
                <a:latin typeface="Bookman Old Style" panose="02050604050505020204" pitchFamily="18" charset="0"/>
              </a:rPr>
              <a:t>A</a:t>
            </a:r>
            <a:r>
              <a:rPr lang="en-US" dirty="0" smtClean="0">
                <a:latin typeface="Bookman Old Style" panose="02050604050505020204" pitchFamily="18" charset="0"/>
              </a:rPr>
              <a:t>n international consulting organization</a:t>
            </a:r>
          </a:p>
          <a:p>
            <a:endParaRPr lang="en-US" dirty="0" smtClean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     -A diverse team of consultants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     -Experts in, but not limited to the fields of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latin typeface="Bookman Old Style" panose="02050604050505020204" pitchFamily="18" charset="0"/>
              </a:rPr>
              <a:t>Energy,  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latin typeface="Bookman Old Style" panose="02050604050505020204" pitchFamily="18" charset="0"/>
              </a:rPr>
              <a:t>      Environment and Education</a:t>
            </a:r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800085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656" y="3328690"/>
            <a:ext cx="11737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SEEED</a:t>
            </a:r>
            <a:r>
              <a:rPr lang="en-US" dirty="0">
                <a:latin typeface="Bookman Old Style" panose="02050604050505020204" pitchFamily="18" charset="0"/>
              </a:rPr>
              <a:t> also operates in tandem with </a:t>
            </a:r>
            <a:r>
              <a:rPr lang="en-US" b="1" dirty="0">
                <a:latin typeface="Bookman Old Style" panose="02050604050505020204" pitchFamily="18" charset="0"/>
              </a:rPr>
              <a:t>TSF</a:t>
            </a:r>
            <a:r>
              <a:rPr lang="en-US" dirty="0">
                <a:latin typeface="Bookman Old Style" panose="02050604050505020204" pitchFamily="18" charset="0"/>
              </a:rPr>
              <a:t> (The SEEED Foundation), a non for profit organization, [SEEED/TSF] to provide philanthropic and humanitarian services to children and the less privileged. </a:t>
            </a:r>
          </a:p>
        </p:txBody>
      </p:sp>
      <p:pic>
        <p:nvPicPr>
          <p:cNvPr id="3" name="Picture 5" descr="C:\Users\owner\Desktop\TSF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697" y="270932"/>
            <a:ext cx="2639743" cy="2574678"/>
          </a:xfrm>
          <a:prstGeom prst="rect">
            <a:avLst/>
          </a:prstGeom>
          <a:noFill/>
          <a:ln w="381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56" y="1376347"/>
            <a:ext cx="6846401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695595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30017" y="2014452"/>
            <a:ext cx="64193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Where are  we?</a:t>
            </a:r>
          </a:p>
          <a:p>
            <a:endParaRPr lang="en-US" b="1" dirty="0" smtClean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    We are headquarted in Houston, Texas, USA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latin typeface="Bookman Old Style" panose="02050604050505020204" pitchFamily="18" charset="0"/>
              </a:rPr>
              <a:t>    ~</a:t>
            </a:r>
            <a:r>
              <a:rPr lang="en-US" i="1" dirty="0" smtClean="0">
                <a:latin typeface="Bookman Old Style" panose="02050604050505020204" pitchFamily="18" charset="0"/>
              </a:rPr>
              <a:t>with point of contacts (pocs) operating out of;</a:t>
            </a:r>
          </a:p>
          <a:p>
            <a:endParaRPr lang="en-US" dirty="0" smtClean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   -Leeds, UK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    -Lagos, Nigeria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    -Abak, Nigeria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    -Detroit, MI, USA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    -West Lafayette, IN, USA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    -San Antonio, TX, USA</a:t>
            </a:r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658" y="5153773"/>
            <a:ext cx="2712955" cy="15546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017" y="140949"/>
            <a:ext cx="6846401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1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6313" y="2080552"/>
            <a:ext cx="826380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What are we about?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-Proffering solutions to the ever evolving energy, environmental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latin typeface="Bookman Old Style" panose="02050604050505020204" pitchFamily="18" charset="0"/>
              </a:rPr>
              <a:t> and educational challenges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-Challenges should be resolved after thorough empirical data collation,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 </a:t>
            </a:r>
            <a:r>
              <a:rPr lang="en-US" dirty="0" smtClean="0">
                <a:latin typeface="Bookman Old Style" panose="02050604050505020204" pitchFamily="18" charset="0"/>
              </a:rPr>
              <a:t>evaluation, analysis and interpretation</a:t>
            </a: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 descr="SEEED_05-18-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313" y="395522"/>
            <a:ext cx="6770641" cy="139744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658" y="5153773"/>
            <a:ext cx="2712955" cy="1554615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81091899"/>
              </p:ext>
            </p:extLst>
          </p:nvPr>
        </p:nvGraphicFramePr>
        <p:xfrm>
          <a:off x="-1181187" y="2651497"/>
          <a:ext cx="5991726" cy="4206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77654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allOve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0678" y="1900443"/>
            <a:ext cx="815479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Where are we heading?</a:t>
            </a:r>
          </a:p>
          <a:p>
            <a:endParaRPr lang="en-US" dirty="0" smtClean="0"/>
          </a:p>
          <a:p>
            <a:r>
              <a:rPr lang="en-US" dirty="0" smtClean="0">
                <a:latin typeface="Bookman Old Style" panose="02050604050505020204" pitchFamily="18" charset="0"/>
              </a:rPr>
              <a:t>-Vision of achieving </a:t>
            </a:r>
            <a:r>
              <a:rPr lang="en-US" b="1" dirty="0" smtClean="0">
                <a:latin typeface="Bookman Old Style" panose="02050604050505020204" pitchFamily="18" charset="0"/>
              </a:rPr>
              <a:t>sustainable development </a:t>
            </a:r>
            <a:r>
              <a:rPr lang="en-US" dirty="0" smtClean="0">
                <a:latin typeface="Bookman Old Style" panose="02050604050505020204" pitchFamily="18" charset="0"/>
              </a:rPr>
              <a:t>in all three areas</a:t>
            </a:r>
          </a:p>
          <a:p>
            <a:endParaRPr lang="en-US" dirty="0" smtClean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-Education is </a:t>
            </a:r>
            <a:r>
              <a:rPr lang="en-US" dirty="0">
                <a:latin typeface="Bookman Old Style" panose="02050604050505020204" pitchFamily="18" charset="0"/>
              </a:rPr>
              <a:t>fundamental to SEEED’s vision of enduring </a:t>
            </a:r>
            <a:r>
              <a:rPr lang="en-US" dirty="0" smtClean="0">
                <a:latin typeface="Bookman Old Style" panose="02050604050505020204" pitchFamily="18" charset="0"/>
              </a:rPr>
              <a:t>sustainable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latin typeface="Bookman Old Style" panose="02050604050505020204" pitchFamily="18" charset="0"/>
              </a:rPr>
              <a:t>development </a:t>
            </a:r>
          </a:p>
        </p:txBody>
      </p:sp>
      <p:pic>
        <p:nvPicPr>
          <p:cNvPr id="3" name="Picture 2" descr="SEEED_05-18-2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678" y="326249"/>
            <a:ext cx="6770641" cy="139744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658" y="5167745"/>
            <a:ext cx="2687912" cy="1529934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03783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EED_05-18-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678" y="326249"/>
            <a:ext cx="6770641" cy="139744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2122207"/>
            <a:ext cx="1219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>
              <a:latin typeface="Bookman Old Style" panose="02050604050505020204" pitchFamily="18" charset="0"/>
            </a:endParaRPr>
          </a:p>
          <a:p>
            <a:pPr algn="ctr"/>
            <a:r>
              <a:rPr lang="en-US" sz="1600" b="1" dirty="0" smtClean="0">
                <a:latin typeface="Bookman Old Style" panose="02050604050505020204" pitchFamily="18" charset="0"/>
              </a:rPr>
              <a:t>We solicit to be facilitators of the E. L. Broady Academy – EL-THOMP College of Fundamental Studies </a:t>
            </a:r>
          </a:p>
          <a:p>
            <a:pPr algn="ctr"/>
            <a:r>
              <a:rPr lang="en-US" b="1" dirty="0">
                <a:latin typeface="Bookman Old Style" panose="02050604050505020204" pitchFamily="18" charset="0"/>
              </a:rPr>
              <a:t> </a:t>
            </a:r>
            <a:r>
              <a:rPr lang="en-US" sz="1600" b="1" dirty="0" smtClean="0">
                <a:latin typeface="Bookman Old Style" panose="02050604050505020204" pitchFamily="18" charset="0"/>
              </a:rPr>
              <a:t>collaboration</a:t>
            </a:r>
            <a:endParaRPr lang="en-US" sz="1600" b="1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866" y="3594020"/>
            <a:ext cx="2170364" cy="2377646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07567642"/>
              </p:ext>
            </p:extLst>
          </p:nvPr>
        </p:nvGraphicFramePr>
        <p:xfrm>
          <a:off x="756989" y="3045537"/>
          <a:ext cx="4574863" cy="3375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7440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prestig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EED_05-18-2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678" y="326249"/>
            <a:ext cx="6770641" cy="139744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7998" y="63361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latin typeface="Bookman Old Style" panose="02050604050505020204" pitchFamily="18" charset="0"/>
              </a:rPr>
              <a:t>“The Light Bulb”</a:t>
            </a:r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976" y="2220751"/>
            <a:ext cx="3074044" cy="3864022"/>
          </a:xfrm>
          <a:prstGeom prst="rect">
            <a:avLst/>
          </a:prstGeom>
          <a:ln w="38100">
            <a:solidFill>
              <a:srgbClr val="000066"/>
            </a:solidFill>
          </a:ln>
        </p:spPr>
      </p:pic>
    </p:spTree>
    <p:extLst>
      <p:ext uri="{BB962C8B-B14F-4D97-AF65-F5344CB8AC3E}">
        <p14:creationId xmlns:p14="http://schemas.microsoft.com/office/powerpoint/2010/main" val="156129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pload.wikimedia.org/wikipedia/commons/a/a3/Africa-asia-america-to-sca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28" y="1352282"/>
            <a:ext cx="11552343" cy="3850781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253620" y="921395"/>
            <a:ext cx="74313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images of the Earth showing North America, Africa and Asia to scale 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19793" y="5203063"/>
            <a:ext cx="809897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http://en.wikipedia.org/wiki/File:Africa-asia-america-to-scale.jpg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5628067" y="2987899"/>
            <a:ext cx="45719" cy="51515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63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wind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Map of the world showing Afri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899" y="1438192"/>
            <a:ext cx="10384358" cy="525836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265713" y="1313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Earth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continents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World exceeded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billion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03/12/2012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(United States Census Bureau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USCB])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196 countries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5941608" y="3837905"/>
            <a:ext cx="90151" cy="6439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56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0000">
        <p15:prstTrans prst="curtains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Map of the world showing Afri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00" y="417286"/>
            <a:ext cx="4094163" cy="5248275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3" name="Picture 5" descr="File:Africa (orthographic projection).sv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44600" y="3911600"/>
            <a:ext cx="2514600" cy="2514600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4" name="Rectangle 3"/>
          <p:cNvSpPr/>
          <p:nvPr/>
        </p:nvSpPr>
        <p:spPr>
          <a:xfrm>
            <a:off x="362857" y="1021192"/>
            <a:ext cx="70974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Africa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en-US" baseline="30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nd</a:t>
            </a: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Largest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en-US" baseline="30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nd</a:t>
            </a: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most populous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1.032 billion </a:t>
            </a:r>
            <a:r>
              <a:rPr lang="en-US" sz="11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(2011)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56 Countries </a:t>
            </a:r>
            <a:r>
              <a:rPr lang="en-US" sz="11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(number of recognized and defacto)</a:t>
            </a:r>
            <a:endParaRPr lang="en-US" sz="11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75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Map of Akwa Ibom Sta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40800" y="395514"/>
            <a:ext cx="2857500" cy="338137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pic>
        <p:nvPicPr>
          <p:cNvPr id="3" name="Content Placeholder 4" descr="Map of Nigeria showing Akwa Ibom State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286000"/>
            <a:ext cx="4343400" cy="3367088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4" name="Picture 4" descr="http://upload.wikimedia.org/wikipedia/commons/thumb/7/79/Flag_of_Nigeria.svg/125px-Flag_of_Nigeria.svg.png">
            <a:hlinkClick r:id="rId5" tooltip="Flag of Nigeria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5791200"/>
            <a:ext cx="1190625" cy="60007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pic>
        <p:nvPicPr>
          <p:cNvPr id="5" name="Picture 6" descr="http://upload.wikimedia.org/wikipedia/en/thumb/5/57/Coat_of_arms_of_Nigeria.jpg/85px-Coat_of_arms_of_Nigeria.jpg">
            <a:hlinkClick r:id="rId7" tooltip="Coat of arms of Nigeria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52600" y="5791200"/>
            <a:ext cx="809625" cy="62865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702300" y="506551"/>
            <a:ext cx="3145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Akwa-Ibom State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Capital: </a:t>
            </a:r>
            <a:r>
              <a:rPr lang="en-US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Uyo</a:t>
            </a:r>
            <a:endParaRPr lang="en-US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4.8 million estimate </a:t>
            </a:r>
            <a:r>
              <a:rPr lang="en-US" sz="11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(2005)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31 LGA</a:t>
            </a:r>
            <a:endParaRPr lang="en-US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65486" y="377688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Nigeria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Capital: </a:t>
            </a:r>
            <a:r>
              <a:rPr lang="en-US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FCT (Abuja)</a:t>
            </a:r>
            <a:endParaRPr lang="en-US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Most populous country in Africa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7</a:t>
            </a:r>
            <a:r>
              <a:rPr lang="en-US" baseline="30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most populous country in the world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One out of six black persons is a Nigerian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170.1 million estimate </a:t>
            </a:r>
            <a:r>
              <a:rPr lang="en-US" sz="11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(2012)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36 states</a:t>
            </a:r>
            <a:endParaRPr lang="en-US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9829800" y="1921383"/>
            <a:ext cx="177800" cy="12499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5-Point Star 9"/>
          <p:cNvSpPr/>
          <p:nvPr/>
        </p:nvSpPr>
        <p:spPr>
          <a:xfrm>
            <a:off x="1893194" y="4893972"/>
            <a:ext cx="77273" cy="9015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7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0">
        <p14:glitter pattern="hexago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8900" y="2365598"/>
            <a:ext cx="8458200" cy="213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n-US" sz="16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Nigerian school system: how it works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Six (6) years of elementary education (Primary 1-6)</a:t>
            </a:r>
            <a:endParaRPr lang="en-US" sz="28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 (3) years of Junior Secondary School education (JSS)</a:t>
            </a:r>
            <a:endParaRPr lang="en-US" sz="28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 (3) years of Senior Secondary School (SSS) education </a:t>
            </a:r>
            <a:endParaRPr lang="en-US" sz="28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8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(JSS + SSS = a total of six (6) years of secondary school education)</a:t>
            </a:r>
            <a:endParaRPr lang="en-US" sz="28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28900" y="182637"/>
            <a:ext cx="5471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EL-THOMP College of Fundamental Studies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03" y="182637"/>
            <a:ext cx="2731392" cy="2333831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628900" y="802957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</a:rPr>
              <a:t>-A novel tertiary institution located in Akwa-Ibom state, Southern Nigeria.</a:t>
            </a:r>
          </a:p>
          <a:p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</a:endParaRPr>
          </a:p>
          <a:p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</a:rPr>
              <a:t>-Akwa-Ibom state is arguably the most economically viable state in Western Africa</a:t>
            </a:r>
          </a:p>
        </p:txBody>
      </p:sp>
    </p:spTree>
    <p:extLst>
      <p:ext uri="{BB962C8B-B14F-4D97-AF65-F5344CB8AC3E}">
        <p14:creationId xmlns:p14="http://schemas.microsoft.com/office/powerpoint/2010/main" val="219861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0">
        <p14:honeycomb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5258" y="2801075"/>
            <a:ext cx="9588910" cy="210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tudents are expected to pass the following examinations;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Ordinary Level General Certificate of Education (O’Level GCE)</a:t>
            </a:r>
            <a:endParaRPr lang="en-US" sz="28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Joint Admissions and Matriculation Board (JAMB)</a:t>
            </a:r>
            <a:endParaRPr lang="en-US" sz="28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  <a:ea typeface="Calibri" panose="020F0502020204030204" pitchFamily="34" charset="0"/>
              </a:rPr>
              <a:t>iii) </a:t>
            </a:r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Individualized University Entrance Examination</a:t>
            </a: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85258" y="182637"/>
            <a:ext cx="5471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EL-THOMP College of Fundamental Studies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715" y="182637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31731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:blinds dir="vert"/>
      </p:transition>
    </mc:Choice>
    <mc:Fallback xmlns="">
      <p:transition spd="slow" advClick="0" advTm="10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50715" y="2146159"/>
            <a:ext cx="6096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-targets students with score deficiencies</a:t>
            </a:r>
          </a:p>
          <a:p>
            <a:pPr algn="just"/>
            <a:endParaRPr lang="en-US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incorporates Christian guidance and counseling programs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</a:rPr>
              <a:t>-an impressive array of accomplished industry and academic</a:t>
            </a:r>
          </a:p>
          <a:p>
            <a:r>
              <a:rPr lang="en-US" dirty="0" smtClean="0">
                <a:latin typeface="Times New Roman" panose="02020603050405020304" pitchFamily="18" charset="0"/>
              </a:rPr>
              <a:t> professionals on its BOD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</a:rPr>
              <a:t>-has engaged the services of experienced and dedicated faculty</a:t>
            </a:r>
          </a:p>
          <a:p>
            <a:r>
              <a:rPr lang="en-US" dirty="0" smtClean="0">
                <a:latin typeface="Times New Roman" panose="02020603050405020304" pitchFamily="18" charset="0"/>
              </a:rPr>
              <a:t> and staff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652215" y="228796"/>
            <a:ext cx="5471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EL-THOMP College of Fundamental Studies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715" y="182637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503708696"/>
      </p:ext>
    </p:extLst>
  </p:cSld>
  <p:clrMapOvr>
    <a:masterClrMapping/>
  </p:clrMapOvr>
  <p:transition spd="slow" advClick="0" advTm="10000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178839"/>
            <a:ext cx="12192000" cy="1095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EL-Thomp </a:t>
            </a:r>
            <a:r>
              <a:rPr lang="en-US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College of Fundamental Studies</a:t>
            </a:r>
            <a:endParaRPr lang="en-US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n-US" sz="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 22-24 Ikot Nsidem Road (off Ikot-Ekpene Road), Utu Abak, </a:t>
            </a:r>
            <a:endParaRPr lang="en-US" sz="8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n-US" sz="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O. Box 518, Abak,</a:t>
            </a:r>
            <a:endParaRPr lang="en-US" sz="8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n-US" sz="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Akwa-Ibom state</a:t>
            </a:r>
            <a:endParaRPr lang="en-US" sz="8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n-US" sz="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Nigeria</a:t>
            </a:r>
            <a:endParaRPr lang="en-US" sz="8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3328" y="2004128"/>
            <a:ext cx="3656770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Bookman Old Style" panose="02050604050505020204" pitchFamily="18" charset="0"/>
              </a:rPr>
              <a:t>Programs Available: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A. School of Arts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i. English Language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ii. Literature in English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iii. Christian Religious Knowledge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iv. History</a:t>
            </a: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B. School of Social Sciences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i. Accounting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ii. Economics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iii. Geography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iv. Government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v. Business Management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    vi. Commerce</a:t>
            </a:r>
          </a:p>
          <a:p>
            <a:endParaRPr lang="en-US" sz="1400" dirty="0" smtClean="0">
              <a:latin typeface="Bookman Old Style" panose="02050604050505020204" pitchFamily="18" charset="0"/>
            </a:endParaRP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</a:t>
            </a:r>
            <a:endParaRPr lang="en-US" sz="1400" dirty="0">
              <a:latin typeface="Bookman Old Style" panose="02050604050505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7915" y="2004128"/>
            <a:ext cx="33098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Bookman Old Style" panose="02050604050505020204" pitchFamily="18" charset="0"/>
              </a:rPr>
              <a:t>C. School of Sciences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i. Mathematics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ii. Physics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iii. Chemistry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iv. Biology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v. Agricultural Science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vi. Computer Science</a:t>
            </a:r>
          </a:p>
          <a:p>
            <a:endParaRPr lang="en-US" sz="1400" dirty="0" smtClean="0">
              <a:latin typeface="Bookman Old Style" panose="02050604050505020204" pitchFamily="18" charset="0"/>
            </a:endParaRPr>
          </a:p>
          <a:p>
            <a:r>
              <a:rPr lang="en-US" sz="1400" dirty="0" smtClean="0">
                <a:latin typeface="Bookman Old Style" panose="02050604050505020204" pitchFamily="18" charset="0"/>
              </a:rPr>
              <a:t>D. School of Agricultural Production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i. Crop Production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ii. Animal Production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iii. Fisheries and Aquaculture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smtClean="0">
                <a:latin typeface="Bookman Old Style" panose="02050604050505020204" pitchFamily="18" charset="0"/>
              </a:rPr>
              <a:t>    iv. Horticulture </a:t>
            </a:r>
            <a:endParaRPr lang="en-US" sz="1400" dirty="0">
              <a:latin typeface="Bookman Old Style" panose="020506040505050202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8174" y="158023"/>
            <a:ext cx="2612184" cy="223197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2484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flip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23" y="1239237"/>
            <a:ext cx="9153339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0" algn="just">
              <a:lnSpc>
                <a:spcPct val="115000"/>
              </a:lnSpc>
            </a:pP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Remedial Program</a:t>
            </a: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a one year full-time (2 Semesters) O-Level programme for candidates who could not make the required O-Level credits at the Senior School Certificate Examinations (WASSC/NECO, 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GCE)</a:t>
            </a:r>
          </a:p>
          <a:p>
            <a:pPr marR="91440" algn="just">
              <a:lnSpc>
                <a:spcPct val="115000"/>
              </a:lnSpc>
            </a:pPr>
            <a:endParaRPr lang="en-US" sz="1200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Admission Requirements</a:t>
            </a:r>
            <a:endParaRPr lang="en-US" sz="1400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Prospective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candidates must have at least two (2) credits and two (2) passes at the O/L WASSC, NECO, GCE or NABTEB</a:t>
            </a:r>
            <a:endParaRPr lang="en-US" sz="12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99417"/>
            <a:ext cx="12192000" cy="387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EL-Thomp College of Fundamental </a:t>
            </a: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Studies</a:t>
            </a:r>
            <a:endParaRPr lang="en-US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385" y="199417"/>
            <a:ext cx="2612184" cy="223197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06570" y="3101092"/>
            <a:ext cx="10041983" cy="3047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Advanced Level Cambridge/Advanced Level </a:t>
            </a:r>
            <a:r>
              <a:rPr lang="en-US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G.C.E </a:t>
            </a: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endParaRPr lang="en-US" sz="1400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Candidates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this category are expected to complete a 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year full-time 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semesters) 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</a:p>
          <a:p>
            <a:pPr algn="just">
              <a:lnSpc>
                <a:spcPct val="115000"/>
              </a:lnSpc>
            </a:pPr>
            <a:r>
              <a:rPr lang="en-US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Admission Requirements</a:t>
            </a:r>
            <a:endParaRPr lang="en-US" sz="1400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Prospective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candidates must have at least five O/L credit passes, 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 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sittings or less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WASSC, NECO, G.C.E or NABTEB</a:t>
            </a:r>
          </a:p>
          <a:p>
            <a:pPr marR="91440" algn="just">
              <a:lnSpc>
                <a:spcPct val="115000"/>
              </a:lnSpc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Certificate Programs</a:t>
            </a:r>
            <a:endParaRPr lang="en-US" sz="1400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a full-time or part-time One Year (2 semesters) Programme leading to an award of Certificate of Proficiency in relevant area.</a:t>
            </a:r>
          </a:p>
          <a:p>
            <a:pPr marR="91440" algn="just">
              <a:lnSpc>
                <a:spcPct val="115000"/>
              </a:lnSpc>
            </a:pPr>
            <a:r>
              <a:rPr lang="en-US" sz="7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Admission Requirements</a:t>
            </a:r>
            <a:endParaRPr lang="en-US" sz="1400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91440" algn="just">
              <a:lnSpc>
                <a:spcPct val="115000"/>
              </a:lnSpc>
            </a:pP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Prospective </a:t>
            </a:r>
            <a:r>
              <a:rPr lang="en-US" sz="1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candidates must have at least three (3) credit passes at O/L WASSC, G.C.E., NECO, 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85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8444" y="182637"/>
            <a:ext cx="5471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EL-THOMP College of Fundamental Studies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715" y="182637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538444" y="2213079"/>
            <a:ext cx="79680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The Founder: 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Israel Thompson Eshiet, Ph.D</a:t>
            </a:r>
            <a:r>
              <a:rPr lang="en-US" dirty="0">
                <a:latin typeface="Bookman Old Style" panose="02050604050505020204" pitchFamily="18" charset="0"/>
              </a:rPr>
              <a:t>. (Organic Chemistry)                                                  </a:t>
            </a:r>
            <a:r>
              <a:rPr lang="en-US" dirty="0" smtClean="0">
                <a:latin typeface="Bookman Old Style" panose="02050604050505020204" pitchFamily="18" charset="0"/>
              </a:rPr>
              <a:t>Professor Emeritus, Science Education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Deputy Vice-Chancellor  (</a:t>
            </a:r>
            <a:r>
              <a:rPr lang="en-US" dirty="0" smtClean="0">
                <a:latin typeface="Bookman Old Style" panose="02050604050505020204" pitchFamily="18" charset="0"/>
              </a:rPr>
              <a:t>Administration, </a:t>
            </a:r>
            <a:r>
              <a:rPr lang="en-US" dirty="0" smtClean="0">
                <a:latin typeface="Bookman Old Style" panose="02050604050505020204" pitchFamily="18" charset="0"/>
              </a:rPr>
              <a:t>former)                                              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University of Uyo, Nigeria</a:t>
            </a:r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195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ractur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31" y="261675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376238" y="170934"/>
            <a:ext cx="2670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EL-Broady Academy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76238" y="1129722"/>
            <a:ext cx="86610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highly reputable academic institution that enjoys tremendous success in changing </a:t>
            </a: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 shaping the destiny of students  </a:t>
            </a:r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-provides diploma completion for adults in a home setting</a:t>
            </a:r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services include credit recovery and summer school amongst others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8658" y="3431503"/>
            <a:ext cx="6994897" cy="3252108"/>
          </a:xfrm>
          <a:prstGeom prst="rect">
            <a:avLst/>
          </a:prstGeom>
          <a:ln w="38100">
            <a:solidFill>
              <a:srgbClr val="003366"/>
            </a:solidFill>
          </a:ln>
        </p:spPr>
      </p:pic>
    </p:spTree>
    <p:extLst>
      <p:ext uri="{BB962C8B-B14F-4D97-AF65-F5344CB8AC3E}">
        <p14:creationId xmlns:p14="http://schemas.microsoft.com/office/powerpoint/2010/main" val="415949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prism isInverted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9500" y="1466112"/>
            <a:ext cx="76073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</a:rPr>
              <a:t>The</a:t>
            </a:r>
            <a:r>
              <a:rPr lang="en-US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Founder:</a:t>
            </a:r>
          </a:p>
          <a:p>
            <a:endParaRPr lang="en-US" dirty="0">
              <a:latin typeface="Bookman Old Style" panose="02050604050505020204" pitchFamily="18" charset="0"/>
              <a:ea typeface="Calibri" panose="020F0502020204030204" pitchFamily="34" charset="0"/>
            </a:endParaRPr>
          </a:p>
          <a:p>
            <a:endParaRPr lang="en-US" dirty="0">
              <a:latin typeface="Bookman Old Style" panose="02050604050505020204" pitchFamily="18" charset="0"/>
              <a:ea typeface="Calibri" panose="020F0502020204030204" pitchFamily="34" charset="0"/>
            </a:endParaRPr>
          </a:p>
          <a:p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Pastor Ricky Hooker. M.Sc.</a:t>
            </a:r>
          </a:p>
          <a:p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Superintendent of San Antonio Charter School District (former)</a:t>
            </a:r>
          </a:p>
          <a:p>
            <a:r>
              <a:rPr lang="en-US" i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City of San Antonio’s largest Charter School</a:t>
            </a:r>
          </a:p>
          <a:p>
            <a:endParaRPr lang="en-US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</a:endParaRPr>
          </a:p>
          <a:p>
            <a:r>
              <a:rPr lang="en-US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Pastor, The Fountain Christian Church, San Antonio</a:t>
            </a:r>
            <a:endParaRPr lang="en-US" dirty="0">
              <a:latin typeface="Bookman Old Style" panose="02050604050505020204" pitchFamily="18" charset="0"/>
              <a:ea typeface="Calibri" panose="020F0502020204030204" pitchFamily="34" charset="0"/>
            </a:endParaRPr>
          </a:p>
          <a:p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31" y="261675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619500" y="261675"/>
            <a:ext cx="2670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EL-Broady Academy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3908425"/>
            <a:ext cx="7125887" cy="2724604"/>
          </a:xfrm>
          <a:prstGeom prst="rect">
            <a:avLst/>
          </a:prstGeom>
          <a:ln w="38100">
            <a:solidFill>
              <a:srgbClr val="003366"/>
            </a:solidFill>
          </a:ln>
        </p:spPr>
      </p:pic>
    </p:spTree>
    <p:extLst>
      <p:ext uri="{BB962C8B-B14F-4D97-AF65-F5344CB8AC3E}">
        <p14:creationId xmlns:p14="http://schemas.microsoft.com/office/powerpoint/2010/main" val="1078748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ractur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017" y="3064284"/>
            <a:ext cx="11966714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n-US" sz="14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L. Broady Academy targets the same category of students (in USA) and shares the same vision as  EL-Thomp COF Studies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en-US" sz="28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en-US" sz="28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31" y="261675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715" y="261675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84542" y="261675"/>
            <a:ext cx="1917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In Partnership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69069320"/>
              </p:ext>
            </p:extLst>
          </p:nvPr>
        </p:nvGraphicFramePr>
        <p:xfrm>
          <a:off x="3556778" y="3578980"/>
          <a:ext cx="4905051" cy="2691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1286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shred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282" y="3213018"/>
            <a:ext cx="116199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latin typeface="Bookman Old Style" panose="02050604050505020204" pitchFamily="18" charset="0"/>
              </a:rPr>
              <a:t>This presents an opportunity for E. L. Broady Academy to;</a:t>
            </a:r>
          </a:p>
          <a:p>
            <a:pPr lvl="0"/>
            <a:endParaRPr lang="en-US" dirty="0">
              <a:latin typeface="Bookman Old Style" panose="02050604050505020204" pitchFamily="18" charset="0"/>
            </a:endParaRPr>
          </a:p>
          <a:p>
            <a:pPr lvl="0"/>
            <a:r>
              <a:rPr lang="en-US" dirty="0" smtClean="0">
                <a:latin typeface="Bookman Old Style" panose="02050604050505020204" pitchFamily="18" charset="0"/>
              </a:rPr>
              <a:t>-participate in the growth and success of EL-Thomp  College of Fundamental Studies</a:t>
            </a:r>
          </a:p>
          <a:p>
            <a:pPr lvl="0"/>
            <a:endParaRPr lang="en-US" dirty="0">
              <a:latin typeface="Bookman Old Style" panose="02050604050505020204" pitchFamily="18" charset="0"/>
            </a:endParaRPr>
          </a:p>
          <a:p>
            <a:pPr lvl="0"/>
            <a:r>
              <a:rPr lang="en-US" dirty="0" smtClean="0">
                <a:latin typeface="Bookman Old Style" panose="02050604050505020204" pitchFamily="18" charset="0"/>
              </a:rPr>
              <a:t>-incorporate a real-time, hands-on, interactive, international perspective into her program</a:t>
            </a:r>
          </a:p>
          <a:p>
            <a:pPr lvl="0"/>
            <a:endParaRPr lang="en-US" dirty="0">
              <a:latin typeface="Bookman Old Style" panose="02050604050505020204" pitchFamily="18" charset="0"/>
            </a:endParaRPr>
          </a:p>
          <a:p>
            <a:pPr lvl="0"/>
            <a:r>
              <a:rPr lang="en-US" dirty="0" smtClean="0">
                <a:latin typeface="Bookman Old Style" panose="02050604050505020204" pitchFamily="18" charset="0"/>
              </a:rPr>
              <a:t>-explore Africa’s rich cultural heritage</a:t>
            </a:r>
          </a:p>
          <a:p>
            <a:pPr lvl="0"/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31" y="458623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715" y="458623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588603" y="458623"/>
            <a:ext cx="1917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In Partnership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3231" y="1663060"/>
            <a:ext cx="2528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Bookman Old Style" panose="02050604050505020204" pitchFamily="18" charset="0"/>
              </a:rPr>
              <a:t>E. L. Broady Academy</a:t>
            </a:r>
            <a:endParaRPr lang="en-US" sz="1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85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prism isContent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31" y="458623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715" y="458623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701144" y="458623"/>
            <a:ext cx="1917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In Partnership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730" y="3077061"/>
            <a:ext cx="114454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latin typeface="Bookman Old Style" panose="02050604050505020204" pitchFamily="18" charset="0"/>
              </a:rPr>
              <a:t>This presents an opportunity for EL-THOMP to;</a:t>
            </a:r>
          </a:p>
          <a:p>
            <a:pPr lvl="0"/>
            <a:endParaRPr lang="en-US" dirty="0">
              <a:latin typeface="Bookman Old Style" panose="02050604050505020204" pitchFamily="18" charset="0"/>
            </a:endParaRPr>
          </a:p>
          <a:p>
            <a:pPr lvl="0"/>
            <a:r>
              <a:rPr lang="en-US" dirty="0" smtClean="0">
                <a:latin typeface="Bookman Old Style" panose="02050604050505020204" pitchFamily="18" charset="0"/>
              </a:rPr>
              <a:t>-have access to cutting edge educational resources</a:t>
            </a:r>
          </a:p>
          <a:p>
            <a:pPr lvl="0"/>
            <a:endParaRPr lang="en-US" dirty="0">
              <a:latin typeface="Bookman Old Style" panose="02050604050505020204" pitchFamily="18" charset="0"/>
            </a:endParaRPr>
          </a:p>
          <a:p>
            <a:pPr lvl="0"/>
            <a:r>
              <a:rPr lang="en-US" dirty="0" smtClean="0">
                <a:latin typeface="Bookman Old Style" panose="02050604050505020204" pitchFamily="18" charset="0"/>
              </a:rPr>
              <a:t>-receive mentoring/guidance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41675" y="1579867"/>
            <a:ext cx="4815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Bookman Old Style" panose="02050604050505020204" pitchFamily="18" charset="0"/>
              </a:rPr>
              <a:t>EL-THOMP College of Fundamental Studies</a:t>
            </a:r>
            <a:endParaRPr lang="en-US" sz="1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6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conveyor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88" y="643289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4603" y="458623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701144" y="458623"/>
            <a:ext cx="1917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In Partnership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714953"/>
            <a:ext cx="121920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700" b="1" i="1" dirty="0" smtClean="0">
                <a:latin typeface="Bookman Old Style" panose="02050604050505020204" pitchFamily="18" charset="0"/>
              </a:rPr>
              <a:t>This </a:t>
            </a:r>
            <a:r>
              <a:rPr lang="en-US" sz="1700" b="1" i="1" dirty="0">
                <a:latin typeface="Bookman Old Style" panose="02050604050505020204" pitchFamily="18" charset="0"/>
              </a:rPr>
              <a:t>presents an excellent opportunity for both institutions to have a mutually beneficial </a:t>
            </a:r>
            <a:r>
              <a:rPr lang="en-US" sz="1700" b="1" i="1" dirty="0" smtClean="0">
                <a:latin typeface="Bookman Old Style" panose="02050604050505020204" pitchFamily="18" charset="0"/>
              </a:rPr>
              <a:t>relationship</a:t>
            </a:r>
            <a:endParaRPr lang="en-US" sz="1700" dirty="0" smtClean="0"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1675" y="1579867"/>
            <a:ext cx="4815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Bookman Old Style" panose="02050604050505020204" pitchFamily="18" charset="0"/>
              </a:rPr>
              <a:t>EL-THOMP College of Fundamental Studies</a:t>
            </a:r>
            <a:endParaRPr lang="en-US" sz="1600" b="1" dirty="0">
              <a:latin typeface="Bookman Old Style" panose="02050604050505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65049" y="1061889"/>
            <a:ext cx="2528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Bookman Old Style" panose="02050604050505020204" pitchFamily="18" charset="0"/>
              </a:rPr>
              <a:t>E. L. Broady Academy</a:t>
            </a:r>
            <a:endParaRPr lang="en-US" sz="1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26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conveyor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596" y="2964075"/>
            <a:ext cx="11552073" cy="286232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effectLst/>
                <a:latin typeface="Bookman Old Style" panose="02050604050505020204" pitchFamily="18" charset="0"/>
              </a:rPr>
              <a:t>Interaction of faculty and staff of both institutions;</a:t>
            </a:r>
          </a:p>
          <a:p>
            <a:r>
              <a:rPr lang="en-US" dirty="0" smtClean="0">
                <a:effectLst/>
                <a:latin typeface="Bookman Old Style" panose="02050604050505020204" pitchFamily="18" charset="0"/>
              </a:rPr>
              <a:t/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>   - Online interaction at the first instance</a:t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>   - Summer travel program</a:t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garamond" panose="02020404030301010803" pitchFamily="18" charset="0"/>
              </a:rPr>
              <a:t/>
            </a:r>
            <a:br>
              <a:rPr lang="en-US" dirty="0" smtClean="0">
                <a:effectLst/>
                <a:latin typeface="garamond" panose="02020404030301010803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>2. Interaction of students:</a:t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>    - Online interaction at the first instance </a:t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>    - Summer travel program</a:t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31" y="239403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5189" y="134621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5037838" y="177076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Our Proposal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40992" y="1274563"/>
            <a:ext cx="923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Bookman Old Style" panose="02050604050505020204" pitchFamily="18" charset="0"/>
              </a:rPr>
              <a:t>SEEED</a:t>
            </a:r>
            <a:endParaRPr lang="en-US" sz="1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45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prism isContent="1" isInverted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9157" y="1981595"/>
            <a:ext cx="11650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effectLst/>
                <a:latin typeface="Bookman Old Style" panose="02050604050505020204" pitchFamily="18" charset="0"/>
              </a:rPr>
              <a:t>SEEED Campaign:</a:t>
            </a:r>
            <a:r>
              <a:rPr lang="en-US" dirty="0" smtClean="0">
                <a:effectLst/>
                <a:latin typeface="Bookman Old Style" panose="02050604050505020204" pitchFamily="18" charset="0"/>
              </a:rPr>
              <a:t> </a:t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/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>1. </a:t>
            </a:r>
            <a:r>
              <a:rPr lang="en-US" dirty="0">
                <a:latin typeface="Bookman Old Style" panose="02050604050505020204" pitchFamily="18" charset="0"/>
              </a:rPr>
              <a:t>C</a:t>
            </a:r>
            <a:r>
              <a:rPr lang="en-US" dirty="0" smtClean="0">
                <a:effectLst/>
                <a:latin typeface="Bookman Old Style" panose="02050604050505020204" pitchFamily="18" charset="0"/>
              </a:rPr>
              <a:t>reate public awareness;</a:t>
            </a:r>
          </a:p>
          <a:p>
            <a:r>
              <a:rPr lang="en-US" dirty="0" smtClean="0">
                <a:effectLst/>
                <a:latin typeface="Bookman Old Style" panose="02050604050505020204" pitchFamily="18" charset="0"/>
              </a:rPr>
              <a:t/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>    </a:t>
            </a:r>
            <a:r>
              <a:rPr lang="en-US" dirty="0" smtClean="0">
                <a:latin typeface="Bookman Old Style" panose="02050604050505020204" pitchFamily="18" charset="0"/>
              </a:rPr>
              <a:t>-</a:t>
            </a:r>
            <a:r>
              <a:rPr lang="en-US" dirty="0" smtClean="0">
                <a:effectLst/>
                <a:latin typeface="Bookman Old Style" panose="02050604050505020204" pitchFamily="18" charset="0"/>
              </a:rPr>
              <a:t>Publish articles in newspapers etc.</a:t>
            </a:r>
          </a:p>
          <a:p>
            <a:r>
              <a:rPr lang="en-US" dirty="0" smtClean="0">
                <a:latin typeface="Bookman Old Style" panose="02050604050505020204" pitchFamily="18" charset="0"/>
              </a:rPr>
              <a:t>    -Publish articles in peer reviewed academic journals</a:t>
            </a:r>
          </a:p>
          <a:p>
            <a:pPr lvl="0"/>
            <a:r>
              <a:rPr lang="en-US" dirty="0">
                <a:effectLst/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effectLst/>
                <a:latin typeface="Bookman Old Style" panose="02050604050505020204" pitchFamily="18" charset="0"/>
              </a:rPr>
              <a:t>   -</a:t>
            </a:r>
            <a:r>
              <a:rPr lang="en-US" dirty="0">
                <a:solidFill>
                  <a:prstClr val="white"/>
                </a:solidFill>
                <a:latin typeface="Bookman Old Style" panose="02050604050505020204" pitchFamily="18" charset="0"/>
              </a:rPr>
              <a:t>Publish postings in blog – ‘The SEEED Blog’: </a:t>
            </a:r>
            <a:r>
              <a:rPr lang="en-US" sz="1000" dirty="0">
                <a:solidFill>
                  <a:prstClr val="white"/>
                </a:solidFill>
                <a:latin typeface="Bookman Old Style" panose="02050604050505020204" pitchFamily="18" charset="0"/>
                <a:hlinkClick r:id="rId3"/>
              </a:rPr>
              <a:t>http://theseeedblog.wordpress.com</a:t>
            </a:r>
            <a:endParaRPr lang="en-US" sz="1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endParaRPr lang="en-US" dirty="0" smtClean="0">
              <a:effectLst/>
              <a:latin typeface="Bookman Old Style" panose="02050604050505020204" pitchFamily="18" charset="0"/>
            </a:endParaRPr>
          </a:p>
          <a:p>
            <a:r>
              <a:rPr lang="en-US" dirty="0" smtClean="0">
                <a:effectLst/>
                <a:latin typeface="Bookman Old Style" panose="02050604050505020204" pitchFamily="18" charset="0"/>
              </a:rPr>
              <a:t/>
            </a:r>
            <a:br>
              <a:rPr lang="en-US" dirty="0" smtClean="0">
                <a:effectLst/>
                <a:latin typeface="Bookman Old Style" panose="02050604050505020204" pitchFamily="18" charset="0"/>
              </a:rPr>
            </a:br>
            <a:r>
              <a:rPr lang="en-US" dirty="0" smtClean="0">
                <a:effectLst/>
                <a:latin typeface="Bookman Old Style" panose="02050604050505020204" pitchFamily="18" charset="0"/>
              </a:rPr>
              <a:t>2. </a:t>
            </a:r>
            <a:r>
              <a:rPr lang="en-US" dirty="0">
                <a:latin typeface="Bookman Old Style" panose="02050604050505020204" pitchFamily="18" charset="0"/>
              </a:rPr>
              <a:t>S</a:t>
            </a:r>
            <a:r>
              <a:rPr lang="en-US" dirty="0" smtClean="0">
                <a:effectLst/>
                <a:latin typeface="Bookman Old Style" panose="02050604050505020204" pitchFamily="18" charset="0"/>
              </a:rPr>
              <a:t>olicit for funds to support this program;</a:t>
            </a:r>
          </a:p>
          <a:p>
            <a:endParaRPr lang="en-US" dirty="0" smtClean="0">
              <a:effectLst/>
              <a:latin typeface="Bookman Old Style" panose="02050604050505020204" pitchFamily="18" charset="0"/>
            </a:endParaRPr>
          </a:p>
          <a:p>
            <a:r>
              <a:rPr lang="en-US" dirty="0" smtClean="0">
                <a:effectLst/>
                <a:latin typeface="Bookman Old Style" panose="02050604050505020204" pitchFamily="18" charset="0"/>
              </a:rPr>
              <a:t>     -From government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latin typeface="Bookman Old Style" panose="02050604050505020204" pitchFamily="18" charset="0"/>
              </a:rPr>
              <a:t>    -From </a:t>
            </a:r>
            <a:r>
              <a:rPr lang="en-US" dirty="0" smtClean="0">
                <a:effectLst/>
                <a:latin typeface="Bookman Old Style" panose="02050604050505020204" pitchFamily="18" charset="0"/>
              </a:rPr>
              <a:t>non-governmental (private) sector</a:t>
            </a:r>
            <a:endParaRPr lang="en-US" dirty="0">
              <a:effectLst/>
              <a:latin typeface="Bookman Old Style" panose="02050604050505020204" pitchFamily="18" charset="0"/>
            </a:endParaRPr>
          </a:p>
        </p:txBody>
      </p:sp>
      <p:pic>
        <p:nvPicPr>
          <p:cNvPr id="3" name="Picture 2" descr="SEEED_05-18-20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332" y="258681"/>
            <a:ext cx="6770641" cy="139744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71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ferris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1924" y="415289"/>
            <a:ext cx="11916345" cy="632670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264733" y="0"/>
            <a:ext cx="1710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Bookman Old Style" panose="02050604050505020204" pitchFamily="18" charset="0"/>
              </a:rPr>
              <a:t>The SEEED Blog</a:t>
            </a:r>
            <a:endParaRPr lang="en-US" sz="1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12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48846" y="1792220"/>
            <a:ext cx="2820146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Seeds &amp; </a:t>
            </a:r>
            <a:r>
              <a:rPr lang="en-US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Soils</a:t>
            </a:r>
            <a:endParaRPr lang="en-US" b="1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SEEED_05-18-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332" y="258681"/>
            <a:ext cx="6770641" cy="139744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275" y="2180916"/>
            <a:ext cx="1190445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Bookman Old Style" panose="02050604050505020204" pitchFamily="18" charset="0"/>
              </a:rPr>
              <a:t>Why are we doing this?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-The parable of the sower </a:t>
            </a:r>
            <a:r>
              <a:rPr lang="en-US" sz="1100" dirty="0" smtClean="0">
                <a:latin typeface="Bookman Old Style" panose="02050604050505020204" pitchFamily="18" charset="0"/>
              </a:rPr>
              <a:t>(Mathew 13: 1-9)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“But </a:t>
            </a:r>
            <a:r>
              <a:rPr lang="en-US" sz="1600" dirty="0">
                <a:latin typeface="Bookman Old Style" panose="02050604050505020204" pitchFamily="18" charset="0"/>
              </a:rPr>
              <a:t>the seeds that fell on the good soil </a:t>
            </a:r>
            <a:r>
              <a:rPr lang="en-US" sz="1600" dirty="0" smtClean="0">
                <a:latin typeface="Bookman Old Style" panose="02050604050505020204" pitchFamily="18" charset="0"/>
              </a:rPr>
              <a:t>yielded </a:t>
            </a:r>
            <a:r>
              <a:rPr lang="en-US" sz="1600" dirty="0">
                <a:latin typeface="Bookman Old Style" panose="02050604050505020204" pitchFamily="18" charset="0"/>
              </a:rPr>
              <a:t>a crop: some a hundredfold, some sixty, some </a:t>
            </a:r>
            <a:r>
              <a:rPr lang="en-US" sz="1600" dirty="0" smtClean="0">
                <a:latin typeface="Bookman Old Style" panose="02050604050505020204" pitchFamily="18" charset="0"/>
              </a:rPr>
              <a:t>thirty.” </a:t>
            </a:r>
            <a:r>
              <a:rPr lang="en-US" sz="1100" dirty="0">
                <a:latin typeface="Bookman Old Style" panose="02050604050505020204" pitchFamily="18" charset="0"/>
              </a:rPr>
              <a:t>(v.8</a:t>
            </a:r>
            <a:r>
              <a:rPr lang="en-US" sz="1600" dirty="0" smtClean="0">
                <a:latin typeface="Bookman Old Style" panose="02050604050505020204" pitchFamily="18" charset="0"/>
              </a:rPr>
              <a:t>)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                                                   </a:t>
            </a:r>
            <a:r>
              <a:rPr lang="en-US" sz="1600" b="1" i="1" dirty="0" smtClean="0">
                <a:latin typeface="Bookman Old Style" panose="02050604050505020204" pitchFamily="18" charset="0"/>
              </a:rPr>
              <a:t>SEEED considers our students good soil!</a:t>
            </a:r>
            <a:endParaRPr lang="en-US" sz="1600" b="1" i="1" dirty="0">
              <a:latin typeface="Bookman Old Style" panose="0205060405050502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87" y="4219235"/>
            <a:ext cx="4212305" cy="24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14:flythrough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0846" y="354071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Bookman Old Style" panose="02050604050505020204" pitchFamily="18" charset="0"/>
              </a:rPr>
              <a:t>“According to Forrester Research, over the next fifteen years over three million US service industry jobs and up to $136 billion in wages will move overseas to countries including India, Russia, China and the Philippines. Forrester also notes that 88% of the firms said they got better value for their money overseas and 71% said overseas workers did better quality work.”</a:t>
            </a:r>
            <a:r>
              <a:rPr lang="en-US" baseline="30000" dirty="0" smtClean="0">
                <a:latin typeface="Bookman Old Style" panose="02050604050505020204" pitchFamily="18" charset="0"/>
              </a:rPr>
              <a:t>9</a:t>
            </a:r>
            <a:endParaRPr lang="en-US" baseline="30000" dirty="0"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0846" y="2767157"/>
            <a:ext cx="6702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Bookman Old Style" panose="02050604050505020204" pitchFamily="18" charset="0"/>
              </a:rPr>
              <a:t>The value of an Education with an international perspective:</a:t>
            </a:r>
            <a:endParaRPr lang="en-US" sz="1600" b="1" dirty="0"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0846" y="6134912"/>
            <a:ext cx="1002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Bookman Old Style" panose="02050604050505020204" pitchFamily="18" charset="0"/>
              </a:rPr>
              <a:t>An education with an international perspective puts our students in good stead!</a:t>
            </a:r>
            <a:endParaRPr lang="en-US" b="1" i="1" dirty="0">
              <a:latin typeface="Bookman Old Style" panose="0205060405050502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85" y="0"/>
            <a:ext cx="2487384" cy="24812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9696" y="0"/>
            <a:ext cx="2891091" cy="24812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121" y="1231947"/>
            <a:ext cx="5755123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6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31" y="778078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784" y="2010298"/>
            <a:ext cx="5678049" cy="117665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1211" y="568515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953491" y="3521154"/>
            <a:ext cx="9310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man Old Style" panose="02050604050505020204" pitchFamily="18" charset="0"/>
              </a:rPr>
              <a:t>This collaboration will make students from both sides of the pond </a:t>
            </a:r>
          </a:p>
          <a:p>
            <a:r>
              <a:rPr lang="en-US" b="1" i="1" dirty="0" smtClean="0">
                <a:latin typeface="Bookman Old Style" panose="02050604050505020204" pitchFamily="18" charset="0"/>
              </a:rPr>
              <a:t>decidedly</a:t>
            </a:r>
            <a:r>
              <a:rPr lang="en-US" b="1" dirty="0" smtClean="0">
                <a:latin typeface="Bookman Old Style" panose="02050604050505020204" pitchFamily="18" charset="0"/>
              </a:rPr>
              <a:t> [globally] </a:t>
            </a:r>
            <a:r>
              <a:rPr lang="en-US" b="1" i="1" dirty="0" smtClean="0">
                <a:latin typeface="Bookman Old Style" panose="02050604050505020204" pitchFamily="18" charset="0"/>
              </a:rPr>
              <a:t>marketable and ready to compete with the increasing demands of today’s and tomorrow’s labor market</a:t>
            </a:r>
            <a:r>
              <a:rPr lang="en-US" dirty="0" smtClean="0">
                <a:latin typeface="Bookman Old Style" panose="02050604050505020204" pitchFamily="18" charset="0"/>
              </a:rPr>
              <a:t>.</a:t>
            </a:r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663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crush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052403" y="5310062"/>
            <a:ext cx="4267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latin typeface="Bookman Old Style" panose="02050604050505020204" pitchFamily="18" charset="0"/>
              </a:rPr>
              <a:t>                                                                                   Marching to the same drum beat!</a:t>
            </a:r>
            <a:endParaRPr lang="en-US" b="1" i="1" dirty="0">
              <a:latin typeface="Bookman Old Style" panose="02050604050505020204" pitchFamily="18" charset="0"/>
            </a:endParaRPr>
          </a:p>
        </p:txBody>
      </p:sp>
      <p:sp>
        <p:nvSpPr>
          <p:cNvPr id="13" name="AutoShape 2" descr="data:image/jpeg;base64,/9j/4AAQSkZJRgABAQAAAQABAAD/2wCEAAkGBwgHBgkIBwgKCgkLDRYPDQwMDRsUFRAWIB0iIiAdHx8kKDQsJCYxJx8fLT0tMTU3Ojo6Iys/RD84QzQ5OjcBCgoKDQwNGg8PGjclHyU3Nzc3Nzc3Nzc3Nzc3Nzc3Nzc3Nzc3Nzc3Nzc3Nzc3Nzc3Nzc3Nzc3Nzc3Nzc3Nzc3N//AABEIAHMAcwMBIgACEQEDEQH/xAAbAAABBQEBAAAAAAAAAAAAAAAAAgQFBgcDAf/EADoQAAEDAwIFAQQIBQQDAAAAAAECAwQABRESIQYTMUFRYSJxgZEUFTIzQqGx8BYjUsHRBySi4SVTcv/EABkBAQADAQEAAAAAAAAAAAAAAAABAwQFAv/EADERAAEDAgQDBwMEAwAAAAAAAAEAAgMRMQQSIVFBYZETcYGhscHwBdHxFCNC4RUygv/aAAwDAQACEQMRAD8A3GiiiiJKlYFcVSUJ6mvJa9KCazm88UzxxA9abfDZccbSlQL0jllzIz7Ixvj/ADQkAEmwRaOJbZ70l6W2hJOaypHGcht5UeTClNy2/vGW2yvT65HUHzSZHGyHWMtc1bhVyw0EnXq8afNBrZRUK/T78xG3ceShPlSgK5Q+Io8g/wAp9CwOuhYOKz22W2Td7s5Kv8F0MIbBjMvYKc/iJAPXp1rverEWHoszh+GhuWhzDiWlBtK28H7XbrisTvqGHbMISfHSiuEEhZnA8OK1Nm4NqGdVeruLafxVkQ4pmwVmLNiPNzBp0MD2i5nYacda7v3PidzltotamVPKCUuKcC0oz3UBWsyMaAXOArzHkqhU2C1VuehZ2VTxteoVkECZeWOI4sFu6rmltSVTcsIQ22k9s9dVatb1FTYJ8VLXBzQ4WKa1IKe0UUVKIooooiKKKS4cJNETC5vJQ0rJrIeOZDa3ErQvTLbWDGUkZXrz0FXnjS8ItkF19wnA+ykdVK7AVnzr/wBQMfWlyQl29ygSwyo5EdP76/Lya8PfkpQVJ0A3/rdRSt9BurYLjHjQmJVwcREU8lOrnHQdWM4P51TLlfrd/GMa4sNc1hhGh15KepORqA9NQ37/ACpxwvdVX5T1pvbaZiVhTqVr/Djtt067Y6VMrRw1YWnWHBFa5ow42oFxSx1wRucVw2RNwczmPYXPIsLUPmtrnmdgc1wDRveoTqNxLaZcliPFlc1544SlLavGd8jbpS7pfrfaZDbM9bjZcRqSoNlQO/TbvUHDv3C9vkf+OjFLjhCdbbOOp8ntUjxJebXBcbiXWKqQlxOsDlpWkb47msxwQE7WiJ2U8DSpVwxB7MnOKjoq1d+J2n75AucWMpyHCUUcxadOpShuPQ46fGrlZ71Gu6SuG3I5YGeY40UpPoD0J91REbivhzkiME/R2P6Fx8I+QyK7cZT3ovD6Xre7oDi0JDjfZBydvHQVdPEJTHB2JYbAk8OfO6rifkDpM4cLmgUbwvI5FzlIkBTcoyFrdQsYVudj8q1u0SErZTg1jUCexxKGmJjgiXpof7aWkbOehH9vl4q88BXZ6fFWl8AOsOqZcKDlKlJxuD43rvRvJq1wo4XHuOSwaXBqD81Wgg5r2kNHKRS6sUoooooiKQ79g0pRwKq3+oF3nWvhuRJtawiQhScr0hRSjPtEA9SBUgVNFBNBVQf+oEMTILjeopWkhbagcFKh0NZjfebNaj3Z1Si47liQD+B1Axt4BG+PfVulQ5ExMQz7/c5n0vdBZDbaSNvl1r1jhWzKdeYdEtZbWM8yScOKKQdWB6GsLvqWHjIfqacuFjenFWHCyPFN+aolquMi1TUyohTzACkhYyCD1FSUq92y4OqeuVlSXlfadjyCgqPqKsL0CxwpLzP1M0vlr0hS3lHVnR5B7L6elOoos6FNFNpgNpVpyTpKsHO4BG4GnJzjG+em6XHRPIlERrvWh8ioZh5AMheKd1fZVBiVw7zmz9CmoVrBB+lJIG/qKnOM7hZFz2FSGTNWGtlMywlIGTscZ3qX+sIKm0qRb4moKWFNLQAvbBTgadypKgRTtlUbEtcmBDbTGUUHShJ1HqMbdwU/E4rHJjP3GyljtK/y30V7cOcpYHDXkqC1e4Uf2oVkhIc7LeWp0j501ul5n3bT9NkakJOUtpASkH3Cr+hdrnBsLt9vGUguc4JTghRStI9ncpwc9O3mmLzFgWzzBZo2y1haSrlqCQnUCMeU4IG3XFao8fC19TCc3eCfMql+FkIoHinT0VWtUflWyTOH3zjiYkYn8KlbqUPUJ/WtR4KZZiQ2WWgEpQP2aqT1msaW3XTBfZaYf0FTcpYxgkFe+2AAScHtXSHb0JkobgT75F1lYb/moUkhKtKuvTGx33wfO1W/r4nVc6o8OXIn5VeW4d7aAUK2ZlxJTsa7VlvC96ukXiWRa5d1NwitMAqW4ylCkOEjCQR12zmtHjS0upGDWkEOAcLHVRyKd0V5kUVKLLr7xVxAriR+zqkos7ZdKIxMMuLfTnZSVHbfHjb4VEcR8OPSIDj3MmXa4nAS5Ie+7HcpTkAf91PngjiBq5y57M22PSHnVKS/KS6tYSTsBvgbbbVxlWLi1Gebdre2nyxHJP8AyrJiG4p0oMLgGjfj0FaeK9RmIMIkFSfnFVu2S5MSFEgTI9uDzAOgzZCm1DJ6AFHw2J6V7NvFyjNSpKYVoHIcQypxAUrWSAoAdM4GPlTS/wAGU206q7XKRJCE5050oz226daYXpIg2232pOyko+kyAP8A2L6D4D9aNwTHSAuAJcdb03P2txUGZzWmht+Auv8AGN11E8mDqV1PIOT+dOJPEvEsVtDkhptltzOgri4H51HcNS1QrgXEcoewd3EAgbj5d6v/ABVKXEscl5vllQ0jDqNaTlQGMH31XjBBh8QyIQgh2ny6mDtJInPMh0VJTxdfHHUpEhkFSgnZgd6kr/d7/ZJLTDlwjvFxGvKYoTjfHrVTj7y2icbup6DHerrxKw3J4vtDLwCm1gBQPf2icVfiYMPFOxvZjLRxOg4BeInyvjccxrUC54qOj8QcVSUhTEfmJPQph7H405+s+LsBSrU2ojfUYxz+tW5aNeXOXryogDAOANu/73rxtOogcnST5b0j5g1xXY6E6iFvzot4wzxeQqmQb5dpDkxCoFtU6w2p5xpbCkrUB1A9d+/mpFu8PstsSVx7JrWkqbSmUULwvBPs6Sd9s+tRkq6tNcaNPMo0tIc5Lqj1cB9kknuMdPdXCPZgxdZkeO89HfZeKUqaXp9g7p/KuocJFLSrctQDx7jx7uqxiZ7bGtDRObNw/In3aY/doToZeUpxEhLhQpC85Gnocb9x2FTE64XXhYNfRr8t7mbNR5cbmqXjsFJwfFdIts4o0AsXdpz0kMDp7xTx3hjiS6MGPOeszzZ7LacBB8gjoalrMZ2wcXDJsD9wpPY9mQAc2/4Kv9hlS5lniSLlH+iy3Gwp1n+g/wBvd2oqKsNiu8C0x4sq+LcdbBGoN6xjJwMq3OBgb+KK3mm6qBVoxTSc2ktKz4p5TacMsn3V5XpZPxeyJF1t0PHsvyUhY8pG5qlcQPmTe5zyu7ygPcnYfkBV64n/AJHEVpeVskStO/qMVSLuymLf5SHkkoTJKlJ8pKtX6GvUJ/f/AOffX2VMwqzx9vyrHYODmXI7Uq6FSisBQjg4AB6au/wpFyts124sWWZNd+gO61Q3NIOFAZCVecDI69waefxzB7Q5P/H/ADTWfxdBlGMoRJAUw+l0E6e2xHXwTXHb/k3TF8jN6W02IW0/pBHRru/n3qruxHYN1EWQkBxt5IOOh3GCPQ1aeLStHE9sdbBKmwlW3gLqJvt0iXe5xJEZh1pwFKHNePa326fGpHjl5Ue+QX0DKm2woA9DhR2PpW9xkknh7RtHFrqjwWcBrI5MpqAQrc24UhKA7HGABuvekqcWVq0rJVk9FDTpx+v5/CqevjIFPs2mMFY6k5/tSW+LgRiRbUEeGnlIHyrjj6Pib5PMfdbjjobZvVQ/ErHIvkxsbDUFJ+IBq1sOBziaNI/DNgNOn/6G36YqoXieq53B2YtsN68YQk5wAMVbmmFM3WwRT9+zCPNHgHGPzBrvPDmmEP8A9qEHoPcBc5pBLy21R6rULSwhTIOB08VKJZSnpTCzAhhOfFSlSrF5iivaKIiuT6dSCK614RkURZtx7aXJUNws5DqDrQR2Iqn3mN9fQG7xDRmS2nly2U/aBHfH72x4rZbnCD7ahis6u9im22cufZlJQ6fvGlD2HB6jzXl7XEhzDRwtz3B7/VRpqHWPyqzendqjIkzAl0ZbQ2t1Sc41aUlWPiQBVhmO2eW4fri3SLbIPV1kZQT+/T40iJYmfpCXrPeIcggEFp/2SUkEEHG+4J7Va/HDIQ8Fhptp1GipGHOYFpDh84FRjbTBtrMvlIS+7LS2NIwAE7kgeupPyqwcWR2370lTydaWILjwb/rKScD3Uzest2ZYaZ+r0KYZWChSHQtSMqBUe2ScDtsBU3eoU5+9NPxI7K0IYwVvrUlKTqJ6pOff6HeuZNiGGdjg8fy491AtbIndm5pG3BUpSG5NpdlFttt5l9CByxgLSoK2x5Gnr4NR9W9y321mF9EuF2hI0qKv9uCpSSTnpnHpnTnAxSYT1qiLH1HbX7hJH2X3xhKT8f8AA99dCPHaHIwu104DqVldh9RmIHr0Ca2OyhhKbref5ENkhSUL+04e23j9as3CsV+5XN+7yWygvkBpJ6obHT51zgWCddpKJV6d5pScoZSMNo+HetCtVtTHQn2R0rwA8vMkhq62lgNh7lWgADK0aeZUhBa5bYHpTukpTpGKVXtSiiiiiIooooiSpIV1plJgodBykGn9FEVWncPNPA5QkjwarVx4JiLClCOkHyjY/lWmkA9RXN1lCkkECpBIsoIBusRn22TY1IfYkyGwlxI+8OnBONxUhxFGcuF5Yg61ckMFwtpVgE6sZOKv94sUa4MOMSGgptYwR0phZuEoVsdU4whRWoAFTiyo4HbftVTomulbKbivDf7KQ4hpYLFQlp4PjBIUY7efJGTVnh8Ptt49kbVPRmEtpxpFOMDxVpJN1FAEyjQUNAYSKeJSE0qioUoooooiKKKKIiiiiiIooooiKKKKIkKAPavAkeK8ooi6CvaKKIiiiiiIooooiKKKKIv/2Q=="/>
          <p:cNvSpPr>
            <a:spLocks noChangeAspect="1" noChangeArrowheads="1"/>
          </p:cNvSpPr>
          <p:nvPr/>
        </p:nvSpPr>
        <p:spPr bwMode="auto">
          <a:xfrm>
            <a:off x="63500" y="-525463"/>
            <a:ext cx="1095375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170" y="223976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41" y="2818756"/>
            <a:ext cx="5399495" cy="1118931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515" y="4194075"/>
            <a:ext cx="2612184" cy="223197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772" y="1468583"/>
            <a:ext cx="4680462" cy="401349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943019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airplan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6982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Bookman Old Style" panose="02050604050505020204" pitchFamily="18" charset="0"/>
              </a:rPr>
              <a:t>References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03563"/>
            <a:ext cx="12192000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 smtClean="0">
                <a:latin typeface="Bookman Old Style" panose="02050604050505020204" pitchFamily="18" charset="0"/>
              </a:rPr>
              <a:t>SEEED website: </a:t>
            </a:r>
            <a:r>
              <a:rPr lang="en-US" sz="1100" dirty="0" smtClean="0">
                <a:latin typeface="Bookman Old Style" panose="02050604050505020204" pitchFamily="18" charset="0"/>
                <a:hlinkClick r:id="rId2"/>
              </a:rPr>
              <a:t>http://www.seeedusa.com</a:t>
            </a:r>
            <a:endParaRPr lang="en-US" sz="1100" dirty="0" smtClean="0">
              <a:latin typeface="Bookman Old Style" panose="02050604050505020204" pitchFamily="18" charset="0"/>
            </a:endParaRPr>
          </a:p>
          <a:p>
            <a:pPr marL="228600" indent="-228600">
              <a:buAutoNum type="arabicPeriod"/>
            </a:pPr>
            <a:endParaRPr lang="en-US" sz="11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2. Notes on EL-Thomp College of Fundamental Studies (I. T. Eshiet 2013).</a:t>
            </a:r>
          </a:p>
          <a:p>
            <a:endParaRPr lang="en-US" sz="12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3. </a:t>
            </a:r>
            <a:r>
              <a:rPr lang="en-US" sz="1200" dirty="0">
                <a:latin typeface="Bookman Old Style" panose="02050604050505020204" pitchFamily="18" charset="0"/>
              </a:rPr>
              <a:t>Three images of the Earth showing North America, Africa and Asia to scale: </a:t>
            </a:r>
            <a:r>
              <a:rPr lang="en-US" sz="1100" dirty="0">
                <a:latin typeface="Bookman Old Style" panose="02050604050505020204" pitchFamily="18" charset="0"/>
                <a:hlinkClick r:id="rId3"/>
              </a:rPr>
              <a:t>http://</a:t>
            </a:r>
            <a:r>
              <a:rPr lang="en-US" sz="1100" dirty="0" smtClean="0">
                <a:latin typeface="Bookman Old Style" panose="02050604050505020204" pitchFamily="18" charset="0"/>
                <a:hlinkClick r:id="rId3"/>
              </a:rPr>
              <a:t>en.wikipedia.org/wiki/File:Africa-asia-america-to-scale.jpg</a:t>
            </a:r>
            <a:endParaRPr lang="en-US" sz="1100" dirty="0" smtClean="0">
              <a:latin typeface="Bookman Old Style" panose="02050604050505020204" pitchFamily="18" charset="0"/>
            </a:endParaRPr>
          </a:p>
          <a:p>
            <a:endParaRPr lang="en-US" sz="11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4. </a:t>
            </a:r>
            <a:r>
              <a:rPr lang="en-US" sz="1200" dirty="0">
                <a:latin typeface="Bookman Old Style" panose="02050604050505020204" pitchFamily="18" charset="0"/>
              </a:rPr>
              <a:t>Map of World: </a:t>
            </a:r>
            <a:r>
              <a:rPr lang="en-US" sz="1100" dirty="0">
                <a:latin typeface="Bookman Old Style" panose="02050604050505020204" pitchFamily="18" charset="0"/>
                <a:hlinkClick r:id="rId4"/>
              </a:rPr>
              <a:t>http://</a:t>
            </a:r>
            <a:r>
              <a:rPr lang="en-US" sz="1100" dirty="0" smtClean="0">
                <a:latin typeface="Bookman Old Style" panose="02050604050505020204" pitchFamily="18" charset="0"/>
                <a:hlinkClick r:id="rId4"/>
              </a:rPr>
              <a:t>www.nationsonline.org/oneworld/small_continents_map.htm</a:t>
            </a:r>
            <a:endParaRPr lang="en-US" sz="1100" dirty="0" smtClean="0">
              <a:latin typeface="Bookman Old Style" panose="02050604050505020204" pitchFamily="18" charset="0"/>
            </a:endParaRPr>
          </a:p>
          <a:p>
            <a:endParaRPr lang="en-US" sz="11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5. </a:t>
            </a:r>
            <a:r>
              <a:rPr lang="en-US" sz="1200" dirty="0">
                <a:latin typeface="Bookman Old Style" panose="02050604050505020204" pitchFamily="18" charset="0"/>
              </a:rPr>
              <a:t>Map of Africa showing Nigeria: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 </a:t>
            </a:r>
            <a:r>
              <a:rPr lang="en-US" dirty="0" smtClean="0">
                <a:latin typeface="Bookman Old Style" panose="02050604050505020204" pitchFamily="18" charset="0"/>
              </a:rPr>
              <a:t> </a:t>
            </a:r>
            <a:r>
              <a:rPr lang="en-US" sz="1100" dirty="0" smtClean="0">
                <a:latin typeface="Bookman Old Style" panose="02050604050505020204" pitchFamily="18" charset="0"/>
                <a:hlinkClick r:id="rId5"/>
              </a:rPr>
              <a:t>http</a:t>
            </a:r>
            <a:r>
              <a:rPr lang="en-US" sz="1100" dirty="0">
                <a:latin typeface="Bookman Old Style" panose="02050604050505020204" pitchFamily="18" charset="0"/>
                <a:hlinkClick r:id="rId5"/>
              </a:rPr>
              <a:t>://www.google.com/imgres?imgurl=http://maps.pickatrail.com/africa/map/nigeria.gif&amp;imgrefurl=http://</a:t>
            </a:r>
            <a:r>
              <a:rPr lang="en-US" sz="1100" dirty="0" smtClean="0">
                <a:latin typeface="Bookman Old Style" panose="02050604050505020204" pitchFamily="18" charset="0"/>
                <a:hlinkClick r:id="rId5"/>
              </a:rPr>
              <a:t>maps.pickatrail.com/africa/nigeria.html</a:t>
            </a:r>
            <a:endParaRPr lang="en-US" sz="1100" dirty="0" smtClean="0">
              <a:latin typeface="Bookman Old Style" panose="02050604050505020204" pitchFamily="18" charset="0"/>
            </a:endParaRPr>
          </a:p>
          <a:p>
            <a:r>
              <a:rPr lang="en-US" sz="1100" dirty="0" smtClean="0">
                <a:latin typeface="Bookman Old Style" panose="02050604050505020204" pitchFamily="18" charset="0"/>
              </a:rPr>
              <a:t>6</a:t>
            </a:r>
            <a:r>
              <a:rPr lang="en-US" sz="1200" dirty="0" smtClean="0">
                <a:latin typeface="Bookman Old Style" panose="02050604050505020204" pitchFamily="18" charset="0"/>
              </a:rPr>
              <a:t>. </a:t>
            </a:r>
            <a:r>
              <a:rPr lang="en-US" sz="1200" dirty="0">
                <a:latin typeface="Bookman Old Style" panose="02050604050505020204" pitchFamily="18" charset="0"/>
              </a:rPr>
              <a:t>Map of Nigeria showing population density: </a:t>
            </a:r>
          </a:p>
          <a:p>
            <a:r>
              <a:rPr lang="en-US" sz="2000" dirty="0">
                <a:latin typeface="Bookman Old Style" panose="02050604050505020204" pitchFamily="18" charset="0"/>
              </a:rPr>
              <a:t>  </a:t>
            </a:r>
            <a:r>
              <a:rPr lang="en-US" sz="1100" dirty="0" smtClean="0">
                <a:latin typeface="Bookman Old Style" panose="02050604050505020204" pitchFamily="18" charset="0"/>
                <a:hlinkClick r:id="rId6"/>
              </a:rPr>
              <a:t>http</a:t>
            </a:r>
            <a:r>
              <a:rPr lang="en-US" sz="1100" dirty="0">
                <a:latin typeface="Bookman Old Style" panose="02050604050505020204" pitchFamily="18" charset="0"/>
                <a:hlinkClick r:id="rId6"/>
              </a:rPr>
              <a:t>://www.google.com/imgres?imgurl=http://upload.wikimedia.org/wikipedia/commons/0/0a/Population_density_map_of_Nigerian_states_-_</a:t>
            </a:r>
            <a:r>
              <a:rPr lang="en-US" sz="1100" dirty="0" smtClean="0">
                <a:latin typeface="Bookman Old Style" panose="02050604050505020204" pitchFamily="18" charset="0"/>
                <a:hlinkClick r:id="rId6"/>
              </a:rPr>
              <a:t>English.png&amp;imgrefurl</a:t>
            </a:r>
            <a:endParaRPr lang="en-US" sz="1100" dirty="0" smtClean="0">
              <a:latin typeface="Bookman Old Style" panose="02050604050505020204" pitchFamily="18" charset="0"/>
            </a:endParaRPr>
          </a:p>
          <a:p>
            <a:endParaRPr lang="en-US" sz="11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7. </a:t>
            </a:r>
            <a:r>
              <a:rPr lang="en-US" sz="1200" dirty="0">
                <a:latin typeface="Bookman Old Style" panose="02050604050505020204" pitchFamily="18" charset="0"/>
              </a:rPr>
              <a:t>Map of Akwa-Ibom State Nigeria: </a:t>
            </a:r>
          </a:p>
          <a:p>
            <a:r>
              <a:rPr lang="en-US" sz="1100" dirty="0">
                <a:latin typeface="Bookman Old Style" panose="02050604050505020204" pitchFamily="18" charset="0"/>
              </a:rPr>
              <a:t>    </a:t>
            </a:r>
            <a:r>
              <a:rPr lang="en-US" sz="1100" dirty="0">
                <a:latin typeface="Bookman Old Style" panose="02050604050505020204" pitchFamily="18" charset="0"/>
                <a:hlinkClick r:id="rId7"/>
              </a:rPr>
              <a:t>http://www.google.com/imgres?imgurl=http://www.akwaibomnewsonline.com/images/akwa-ibomstate.jpg&amp;imgrefurl</a:t>
            </a:r>
            <a:endParaRPr lang="en-US" sz="1100" dirty="0">
              <a:latin typeface="Bookman Old Style" panose="02050604050505020204" pitchFamily="18" charset="0"/>
            </a:endParaRPr>
          </a:p>
          <a:p>
            <a:endParaRPr lang="en-US" sz="1100" dirty="0" smtClean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8. El-Broady Academy website:</a:t>
            </a:r>
            <a:r>
              <a:rPr lang="en-US" dirty="0" smtClean="0">
                <a:latin typeface="Bookman Old Style" panose="02050604050505020204" pitchFamily="18" charset="0"/>
              </a:rPr>
              <a:t> </a:t>
            </a:r>
            <a:r>
              <a:rPr lang="en-US" sz="1100" dirty="0" smtClean="0">
                <a:latin typeface="Bookman Old Style" panose="02050604050505020204" pitchFamily="18" charset="0"/>
                <a:hlinkClick r:id="rId8"/>
              </a:rPr>
              <a:t>http://www.broadyacademy.com</a:t>
            </a:r>
            <a:endParaRPr lang="en-US" sz="1100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9. </a:t>
            </a:r>
            <a:r>
              <a:rPr lang="en-US" sz="1200" dirty="0">
                <a:latin typeface="Bookman Old Style" panose="02050604050505020204" pitchFamily="18" charset="0"/>
              </a:rPr>
              <a:t>Doyle, A. Where have all the jobs gone? About.com Guide. </a:t>
            </a:r>
            <a:r>
              <a:rPr lang="en-US" sz="1100" dirty="0">
                <a:latin typeface="Bookman Old Style" panose="02050604050505020204" pitchFamily="18" charset="0"/>
                <a:hlinkClick r:id="rId9"/>
              </a:rPr>
              <a:t>http://www.jobsearch.about.com/cs/careerresources/a/offshore.htm </a:t>
            </a:r>
            <a:r>
              <a:rPr lang="en-US" sz="1200" dirty="0">
                <a:latin typeface="Bookman Old Style" panose="02050604050505020204" pitchFamily="18" charset="0"/>
                <a:hlinkClick r:id="rId9"/>
              </a:rPr>
              <a:t>Viewed on 10/16/2013</a:t>
            </a:r>
            <a:r>
              <a:rPr lang="en-US" sz="1200" dirty="0">
                <a:latin typeface="Bookman Old Style" panose="02050604050505020204" pitchFamily="18" charset="0"/>
              </a:rPr>
              <a:t>.</a:t>
            </a:r>
          </a:p>
          <a:p>
            <a:endParaRPr lang="en-US" sz="1100" dirty="0">
              <a:latin typeface="Bookman Old Style" panose="02050604050505020204" pitchFamily="18" charset="0"/>
            </a:endParaRPr>
          </a:p>
          <a:p>
            <a:pPr lvl="0"/>
            <a:r>
              <a:rPr lang="en-US" sz="12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10. Cartoon: </a:t>
            </a:r>
            <a:endParaRPr lang="en-US" sz="12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en-US" dirty="0">
                <a:solidFill>
                  <a:prstClr val="white"/>
                </a:solidFill>
                <a:latin typeface="Bookman Old Style" panose="02050604050505020204" pitchFamily="18" charset="0"/>
              </a:rPr>
              <a:t>   </a:t>
            </a:r>
            <a:r>
              <a:rPr lang="en-US" sz="1100" dirty="0">
                <a:solidFill>
                  <a:prstClr val="white"/>
                </a:solidFill>
                <a:latin typeface="Bookman Old Style" panose="02050604050505020204" pitchFamily="18" charset="0"/>
                <a:hlinkClick r:id="rId10"/>
              </a:rPr>
              <a:t>https://www.google.com/search?q=cartoon+questions&amp;tbm=isch&amp;tbo=u&amp;source=univ&amp;sa=X&amp;ei=5StfUv6bLqjB2wXBy4H4Ag&amp;ved=0CDUQsAQ&amp;biw=1518&amp;bih=646</a:t>
            </a:r>
            <a:endParaRPr lang="en-US" sz="11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en-US" sz="1100" dirty="0">
                <a:solidFill>
                  <a:prstClr val="white"/>
                </a:solidFill>
                <a:latin typeface="Bookman Old Style" panose="02050604050505020204" pitchFamily="18" charset="0"/>
              </a:rPr>
              <a:t>     </a:t>
            </a:r>
            <a:r>
              <a:rPr lang="en-US" sz="1100" dirty="0">
                <a:solidFill>
                  <a:prstClr val="white"/>
                </a:solidFill>
                <a:latin typeface="Bookman Old Style" panose="02050604050505020204" pitchFamily="18" charset="0"/>
                <a:hlinkClick r:id="rId11"/>
              </a:rPr>
              <a:t>http://</a:t>
            </a:r>
            <a:r>
              <a:rPr lang="en-US" sz="1100" dirty="0" smtClean="0">
                <a:solidFill>
                  <a:prstClr val="white"/>
                </a:solidFill>
                <a:latin typeface="Bookman Old Style" panose="02050604050505020204" pitchFamily="18" charset="0"/>
                <a:hlinkClick r:id="rId11"/>
              </a:rPr>
              <a:t>cartoonstock.com</a:t>
            </a:r>
            <a:endParaRPr lang="en-US" sz="1100" dirty="0" smtClean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en-US" sz="11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     </a:t>
            </a:r>
            <a:r>
              <a:rPr lang="en-US" sz="1100" dirty="0" smtClean="0">
                <a:solidFill>
                  <a:prstClr val="white"/>
                </a:solidFill>
                <a:latin typeface="Bookman Old Style" panose="02050604050505020204" pitchFamily="18" charset="0"/>
                <a:hlinkClick r:id="rId12"/>
              </a:rPr>
              <a:t>http</a:t>
            </a:r>
            <a:r>
              <a:rPr lang="en-US" sz="1100" dirty="0">
                <a:solidFill>
                  <a:prstClr val="white"/>
                </a:solidFill>
                <a:latin typeface="Bookman Old Style" panose="02050604050505020204" pitchFamily="18" charset="0"/>
                <a:hlinkClick r:id="rId12"/>
              </a:rPr>
              <a:t>://</a:t>
            </a:r>
            <a:r>
              <a:rPr lang="en-US" sz="1100" dirty="0" smtClean="0">
                <a:solidFill>
                  <a:prstClr val="white"/>
                </a:solidFill>
                <a:latin typeface="Bookman Old Style" panose="02050604050505020204" pitchFamily="18" charset="0"/>
                <a:hlinkClick r:id="rId12"/>
              </a:rPr>
              <a:t>www.dreamstime.com/royalty-free-stock-photos-cartoon-light-bulb-image17648518</a:t>
            </a:r>
            <a:endParaRPr lang="en-US" sz="1100" dirty="0" smtClean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endParaRPr lang="en-US" sz="1100" dirty="0" smtClean="0">
              <a:latin typeface="Bookman Old Style" panose="02050604050505020204" pitchFamily="18" charset="0"/>
            </a:endParaRPr>
          </a:p>
          <a:p>
            <a:r>
              <a:rPr lang="en-US" sz="1100" dirty="0" smtClean="0">
                <a:latin typeface="Bookman Old Style" panose="02050604050505020204" pitchFamily="18" charset="0"/>
              </a:rPr>
              <a:t>11</a:t>
            </a:r>
            <a:r>
              <a:rPr lang="en-US" sz="1100" dirty="0">
                <a:latin typeface="Bookman Old Style" panose="02050604050505020204" pitchFamily="18" charset="0"/>
              </a:rPr>
              <a:t>. </a:t>
            </a:r>
            <a:r>
              <a:rPr lang="en-US" sz="1100" dirty="0" smtClean="0">
                <a:latin typeface="Bookman Old Style" panose="02050604050505020204" pitchFamily="18" charset="0"/>
              </a:rPr>
              <a:t>Stowell, J. The End?, Our </a:t>
            </a:r>
            <a:r>
              <a:rPr lang="en-US" sz="1100" dirty="0">
                <a:latin typeface="Bookman Old Style" panose="02050604050505020204" pitchFamily="18" charset="0"/>
              </a:rPr>
              <a:t>Daily Bread. </a:t>
            </a:r>
            <a:r>
              <a:rPr lang="en-US" sz="1100" dirty="0">
                <a:latin typeface="Bookman Old Style" panose="02050604050505020204" pitchFamily="18" charset="0"/>
                <a:hlinkClick r:id="rId13"/>
              </a:rPr>
              <a:t>http://odb.org/2013/10/18/the-end</a:t>
            </a:r>
            <a:r>
              <a:rPr lang="en-US" sz="1100" dirty="0" smtClean="0">
                <a:latin typeface="Bookman Old Style" panose="02050604050505020204" pitchFamily="18" charset="0"/>
                <a:hlinkClick r:id="rId13"/>
              </a:rPr>
              <a:t>/</a:t>
            </a:r>
            <a:r>
              <a:rPr lang="en-US" sz="1100" dirty="0" smtClean="0">
                <a:latin typeface="Bookman Old Style" panose="02050604050505020204" pitchFamily="18" charset="0"/>
              </a:rPr>
              <a:t>. Viewed on 10/18/2013.</a:t>
            </a:r>
          </a:p>
          <a:p>
            <a:endParaRPr lang="en-US" sz="11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17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10000">
        <p14:pan dir="u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1693" y="-1"/>
            <a:ext cx="2892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ookman Old Style" panose="02050604050505020204" pitchFamily="18" charset="0"/>
              </a:rPr>
              <a:t>QUESTIONS?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134" y="597477"/>
            <a:ext cx="6094791" cy="6077428"/>
          </a:xfrm>
          <a:prstGeom prst="rect">
            <a:avLst/>
          </a:prstGeom>
          <a:ln w="38100">
            <a:solidFill>
              <a:srgbClr val="003366"/>
            </a:solidFill>
          </a:ln>
        </p:spPr>
      </p:pic>
    </p:spTree>
    <p:extLst>
      <p:ext uri="{BB962C8B-B14F-4D97-AF65-F5344CB8AC3E}">
        <p14:creationId xmlns:p14="http://schemas.microsoft.com/office/powerpoint/2010/main" val="3659489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459" y="477014"/>
            <a:ext cx="5622983" cy="5953747"/>
          </a:xfrm>
          <a:prstGeom prst="rect">
            <a:avLst/>
          </a:prstGeom>
          <a:ln w="38100">
            <a:solidFill>
              <a:srgbClr val="003366"/>
            </a:solidFill>
          </a:ln>
        </p:spPr>
      </p:pic>
    </p:spTree>
    <p:extLst>
      <p:ext uri="{BB962C8B-B14F-4D97-AF65-F5344CB8AC3E}">
        <p14:creationId xmlns:p14="http://schemas.microsoft.com/office/powerpoint/2010/main" val="3774759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wind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39700" y="4732787"/>
            <a:ext cx="1219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In Christ, the end is only the beginning!</a:t>
            </a:r>
            <a:r>
              <a:rPr lang="en-US" sz="1200" b="1" i="1" baseline="30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11</a:t>
            </a:r>
            <a:endParaRPr lang="en-US" sz="1200" b="1" i="1" baseline="30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AutoShape 2" descr="data:image/jpeg;base64,/9j/4AAQSkZJRgABAQAAAQABAAD/2wCEAAkGBwgHBgkIBwgKCgkLDRYPDQwMDRsUFRAWIB0iIiAdHx8kKDQsJCYxJx8fLT0tMTU3Ojo6Iys/RD84QzQ5OjcBCgoKDQwNGg8PGjclHyU3Nzc3Nzc3Nzc3Nzc3Nzc3Nzc3Nzc3Nzc3Nzc3Nzc3Nzc3Nzc3Nzc3Nzc3Nzc3Nzc3N//AABEIAHMAcwMBIgACEQEDEQH/xAAbAAABBQEBAAAAAAAAAAAAAAAAAgQFBgcDAf/EADoQAAEDAwIFAQQIBQQDAAAAAAECAwQABRESIQYTMUFRYSJxgZEUFTIzQqGx8BYjUsHRBySi4SVTcv/EABkBAQADAQEAAAAAAAAAAAAAAAABAwQFAv/EADERAAEDAgQDBwMEAwAAAAAAAAEAAgMRMQQSIVFBYZETcYGhscHwBdHxFCNC4RUygv/aAAwDAQACEQMRAD8A3GiiiiJKlYFcVSUJ6mvJa9KCazm88UzxxA9abfDZccbSlQL0jllzIz7Ixvj/ADQkAEmwRaOJbZ70l6W2hJOaypHGcht5UeTClNy2/vGW2yvT65HUHzSZHGyHWMtc1bhVyw0EnXq8afNBrZRUK/T78xG3ceShPlSgK5Q+Io8g/wAp9CwOuhYOKz22W2Td7s5Kv8F0MIbBjMvYKc/iJAPXp1rverEWHoszh+GhuWhzDiWlBtK28H7XbrisTvqGHbMISfHSiuEEhZnA8OK1Nm4NqGdVeruLafxVkQ4pmwVmLNiPNzBp0MD2i5nYacda7v3PidzltotamVPKCUuKcC0oz3UBWsyMaAXOArzHkqhU2C1VuehZ2VTxteoVkECZeWOI4sFu6rmltSVTcsIQ22k9s9dVatb1FTYJ8VLXBzQ4WKa1IKe0UUVKIooooiKKKS4cJNETC5vJQ0rJrIeOZDa3ErQvTLbWDGUkZXrz0FXnjS8ItkF19wnA+ykdVK7AVnzr/wBQMfWlyQl29ygSwyo5EdP76/Lya8PfkpQVJ0A3/rdRSt9BurYLjHjQmJVwcREU8lOrnHQdWM4P51TLlfrd/GMa4sNc1hhGh15KepORqA9NQ37/ACpxwvdVX5T1pvbaZiVhTqVr/Djtt067Y6VMrRw1YWnWHBFa5ow42oFxSx1wRucVw2RNwczmPYXPIsLUPmtrnmdgc1wDRveoTqNxLaZcliPFlc1544SlLavGd8jbpS7pfrfaZDbM9bjZcRqSoNlQO/TbvUHDv3C9vkf+OjFLjhCdbbOOp8ntUjxJebXBcbiXWKqQlxOsDlpWkb47msxwQE7WiJ2U8DSpVwxB7MnOKjoq1d+J2n75AucWMpyHCUUcxadOpShuPQ46fGrlZ71Gu6SuG3I5YGeY40UpPoD0J91REbivhzkiME/R2P6Fx8I+QyK7cZT3ovD6Xre7oDi0JDjfZBydvHQVdPEJTHB2JYbAk8OfO6rifkDpM4cLmgUbwvI5FzlIkBTcoyFrdQsYVudj8q1u0SErZTg1jUCexxKGmJjgiXpof7aWkbOehH9vl4q88BXZ6fFWl8AOsOqZcKDlKlJxuD43rvRvJq1wo4XHuOSwaXBqD81Wgg5r2kNHKRS6sUoooooiKQ79g0pRwKq3+oF3nWvhuRJtawiQhScr0hRSjPtEA9SBUgVNFBNBVQf+oEMTILjeopWkhbagcFKh0NZjfebNaj3Z1Si47liQD+B1Axt4BG+PfVulQ5ExMQz7/c5n0vdBZDbaSNvl1r1jhWzKdeYdEtZbWM8yScOKKQdWB6GsLvqWHjIfqacuFjenFWHCyPFN+aolquMi1TUyohTzACkhYyCD1FSUq92y4OqeuVlSXlfadjyCgqPqKsL0CxwpLzP1M0vlr0hS3lHVnR5B7L6elOoos6FNFNpgNpVpyTpKsHO4BG4GnJzjG+em6XHRPIlERrvWh8ioZh5AMheKd1fZVBiVw7zmz9CmoVrBB+lJIG/qKnOM7hZFz2FSGTNWGtlMywlIGTscZ3qX+sIKm0qRb4moKWFNLQAvbBTgadypKgRTtlUbEtcmBDbTGUUHShJ1HqMbdwU/E4rHJjP3GyljtK/y30V7cOcpYHDXkqC1e4Uf2oVkhIc7LeWp0j501ul5n3bT9NkakJOUtpASkH3Cr+hdrnBsLt9vGUguc4JTghRStI9ncpwc9O3mmLzFgWzzBZo2y1haSrlqCQnUCMeU4IG3XFao8fC19TCc3eCfMql+FkIoHinT0VWtUflWyTOH3zjiYkYn8KlbqUPUJ/WtR4KZZiQ2WWgEpQP2aqT1msaW3XTBfZaYf0FTcpYxgkFe+2AAScHtXSHb0JkobgT75F1lYb/moUkhKtKuvTGx33wfO1W/r4nVc6o8OXIn5VeW4d7aAUK2ZlxJTsa7VlvC96ukXiWRa5d1NwitMAqW4ylCkOEjCQR12zmtHjS0upGDWkEOAcLHVRyKd0V5kUVKLLr7xVxAriR+zqkos7ZdKIxMMuLfTnZSVHbfHjb4VEcR8OPSIDj3MmXa4nAS5Ie+7HcpTkAf91PngjiBq5y57M22PSHnVKS/KS6tYSTsBvgbbbVxlWLi1Gebdre2nyxHJP8AyrJiG4p0oMLgGjfj0FaeK9RmIMIkFSfnFVu2S5MSFEgTI9uDzAOgzZCm1DJ6AFHw2J6V7NvFyjNSpKYVoHIcQypxAUrWSAoAdM4GPlTS/wAGU206q7XKRJCE5050oz226daYXpIg2232pOyko+kyAP8A2L6D4D9aNwTHSAuAJcdb03P2txUGZzWmht+Auv8AGN11E8mDqV1PIOT+dOJPEvEsVtDkhptltzOgri4H51HcNS1QrgXEcoewd3EAgbj5d6v/ABVKXEscl5vllQ0jDqNaTlQGMH31XjBBh8QyIQgh2ny6mDtJInPMh0VJTxdfHHUpEhkFSgnZgd6kr/d7/ZJLTDlwjvFxGvKYoTjfHrVTj7y2icbup6DHerrxKw3J4vtDLwCm1gBQPf2icVfiYMPFOxvZjLRxOg4BeInyvjccxrUC54qOj8QcVSUhTEfmJPQph7H405+s+LsBSrU2ojfUYxz+tW5aNeXOXryogDAOANu/73rxtOogcnST5b0j5g1xXY6E6iFvzot4wzxeQqmQb5dpDkxCoFtU6w2p5xpbCkrUB1A9d+/mpFu8PstsSVx7JrWkqbSmUULwvBPs6Sd9s+tRkq6tNcaNPMo0tIc5Lqj1cB9kknuMdPdXCPZgxdZkeO89HfZeKUqaXp9g7p/KuocJFLSrctQDx7jx7uqxiZ7bGtDRObNw/In3aY/doToZeUpxEhLhQpC85Gnocb9x2FTE64XXhYNfRr8t7mbNR5cbmqXjsFJwfFdIts4o0AsXdpz0kMDp7xTx3hjiS6MGPOeszzZ7LacBB8gjoalrMZ2wcXDJsD9wpPY9mQAc2/4Kv9hlS5lniSLlH+iy3Gwp1n+g/wBvd2oqKsNiu8C0x4sq+LcdbBGoN6xjJwMq3OBgb+KK3mm6qBVoxTSc2ktKz4p5TacMsn3V5XpZPxeyJF1t0PHsvyUhY8pG5qlcQPmTe5zyu7ygPcnYfkBV64n/AJHEVpeVskStO/qMVSLuymLf5SHkkoTJKlJ8pKtX6GvUJ/f/AOffX2VMwqzx9vyrHYODmXI7Uq6FSisBQjg4AB6au/wpFyts124sWWZNd+gO61Q3NIOFAZCVecDI69waefxzB7Q5P/H/ADTWfxdBlGMoRJAUw+l0E6e2xHXwTXHb/k3TF8jN6W02IW0/pBHRru/n3qruxHYN1EWQkBxt5IOOh3GCPQ1aeLStHE9sdbBKmwlW3gLqJvt0iXe5xJEZh1pwFKHNePa326fGpHjl5Ue+QX0DKm2woA9DhR2PpW9xkknh7RtHFrqjwWcBrI5MpqAQrc24UhKA7HGABuvekqcWVq0rJVk9FDTpx+v5/CqevjIFPs2mMFY6k5/tSW+LgRiRbUEeGnlIHyrjj6Pib5PMfdbjjobZvVQ/ErHIvkxsbDUFJ+IBq1sOBziaNI/DNgNOn/6G36YqoXieq53B2YtsN68YQk5wAMVbmmFM3WwRT9+zCPNHgHGPzBrvPDmmEP8A9qEHoPcBc5pBLy21R6rULSwhTIOB08VKJZSnpTCzAhhOfFSlSrF5iivaKIiuT6dSCK614RkURZtx7aXJUNws5DqDrQR2Iqn3mN9fQG7xDRmS2nly2U/aBHfH72x4rZbnCD7ahis6u9im22cufZlJQ6fvGlD2HB6jzXl7XEhzDRwtz3B7/VRpqHWPyqzendqjIkzAl0ZbQ2t1Sc41aUlWPiQBVhmO2eW4fri3SLbIPV1kZQT+/T40iJYmfpCXrPeIcggEFp/2SUkEEHG+4J7Va/HDIQ8Fhptp1GipGHOYFpDh84FRjbTBtrMvlIS+7LS2NIwAE7kgeupPyqwcWR2370lTydaWILjwb/rKScD3Uzest2ZYaZ+r0KYZWChSHQtSMqBUe2ScDtsBU3eoU5+9NPxI7K0IYwVvrUlKTqJ6pOff6HeuZNiGGdjg8fy491AtbIndm5pG3BUpSG5NpdlFttt5l9CByxgLSoK2x5Gnr4NR9W9y321mF9EuF2hI0qKv9uCpSSTnpnHpnTnAxSYT1qiLH1HbX7hJH2X3xhKT8f8AA99dCPHaHIwu104DqVldh9RmIHr0Ca2OyhhKbref5ENkhSUL+04e23j9as3CsV+5XN+7yWygvkBpJ6obHT51zgWCddpKJV6d5pScoZSMNo+HetCtVtTHQn2R0rwA8vMkhq62lgNh7lWgADK0aeZUhBa5bYHpTukpTpGKVXtSiiiiiIooooiSpIV1plJgodBykGn9FEVWncPNPA5QkjwarVx4JiLClCOkHyjY/lWmkA9RXN1lCkkECpBIsoIBusRn22TY1IfYkyGwlxI+8OnBONxUhxFGcuF5Yg61ckMFwtpVgE6sZOKv94sUa4MOMSGgptYwR0phZuEoVsdU4whRWoAFTiyo4HbftVTomulbKbivDf7KQ4hpYLFQlp4PjBIUY7efJGTVnh8Ptt49kbVPRmEtpxpFOMDxVpJN1FAEyjQUNAYSKeJSE0qioUoooooiKKKKIiiiiiIooooiKKKKIkKAPavAkeK8ooi6CvaKKIiiiiiIooooiKKKKIv/2Q=="/>
          <p:cNvSpPr>
            <a:spLocks noChangeAspect="1" noChangeArrowheads="1"/>
          </p:cNvSpPr>
          <p:nvPr/>
        </p:nvSpPr>
        <p:spPr bwMode="auto">
          <a:xfrm>
            <a:off x="63500" y="-525463"/>
            <a:ext cx="1095375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31" y="1976175"/>
            <a:ext cx="2408875" cy="24088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784" y="3186953"/>
            <a:ext cx="5678049" cy="117665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1211" y="1766612"/>
            <a:ext cx="3064481" cy="26184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46084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76" y="967416"/>
            <a:ext cx="629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Bookman Old Style" panose="02050604050505020204" pitchFamily="18" charset="0"/>
              </a:rPr>
              <a:t>TEAM SEEED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488" y="86960"/>
            <a:ext cx="5755123" cy="12497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76" y="1581447"/>
            <a:ext cx="1072452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Bookman Old Style" panose="02050604050505020204" pitchFamily="18" charset="0"/>
              </a:rPr>
              <a:t>Derec Moore, </a:t>
            </a:r>
            <a:r>
              <a:rPr lang="en-US" sz="1000" dirty="0" smtClean="0">
                <a:latin typeface="Bookman Old Style" panose="02050604050505020204" pitchFamily="18" charset="0"/>
              </a:rPr>
              <a:t>B.A. (Texas Tech University), M.A (St. Mary’s University)</a:t>
            </a:r>
          </a:p>
          <a:p>
            <a:r>
              <a:rPr lang="en-US" sz="1000" dirty="0" smtClean="0">
                <a:latin typeface="Bookman Old Style" panose="02050604050505020204" pitchFamily="18" charset="0"/>
              </a:rPr>
              <a:t>Spokesperson/Coordinator, Education Development; </a:t>
            </a:r>
            <a:r>
              <a:rPr lang="en-US" sz="1000" dirty="0" err="1" smtClean="0">
                <a:latin typeface="Bookman Old Style" panose="02050604050505020204" pitchFamily="18" charset="0"/>
              </a:rPr>
              <a:t>poc@San</a:t>
            </a:r>
            <a:r>
              <a:rPr lang="en-US" sz="1000" dirty="0" smtClean="0">
                <a:latin typeface="Bookman Old Style" panose="02050604050505020204" pitchFamily="18" charset="0"/>
              </a:rPr>
              <a:t> Antonio</a:t>
            </a: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Etetor Roland Eshiet, </a:t>
            </a:r>
            <a:r>
              <a:rPr lang="en-US" sz="1000" dirty="0" smtClean="0">
                <a:latin typeface="Bookman Old Style" panose="02050604050505020204" pitchFamily="18" charset="0"/>
              </a:rPr>
              <a:t>Ph.D. (Texas Tech University)</a:t>
            </a:r>
          </a:p>
          <a:p>
            <a:r>
              <a:rPr lang="en-US" sz="1000" dirty="0" smtClean="0">
                <a:latin typeface="Bookman Old Style" panose="02050604050505020204" pitchFamily="18" charset="0"/>
              </a:rPr>
              <a:t>Co-Founder/Managing Partner</a:t>
            </a: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Kenneth Imo-Imo Eshiet,</a:t>
            </a:r>
            <a:r>
              <a:rPr lang="en-US" sz="1400" dirty="0" smtClean="0">
                <a:latin typeface="Bookman Old Style" panose="02050604050505020204" pitchFamily="18" charset="0"/>
              </a:rPr>
              <a:t> </a:t>
            </a:r>
            <a:r>
              <a:rPr lang="en-US" sz="1000" dirty="0" smtClean="0">
                <a:latin typeface="Bookman Old Style" panose="02050604050505020204" pitchFamily="18" charset="0"/>
              </a:rPr>
              <a:t>Ph.D. (University of Leeds)</a:t>
            </a:r>
          </a:p>
          <a:p>
            <a:r>
              <a:rPr lang="en-US" sz="1000" dirty="0" smtClean="0">
                <a:latin typeface="Bookman Old Style" panose="02050604050505020204" pitchFamily="18" charset="0"/>
              </a:rPr>
              <a:t>Co-Founder; </a:t>
            </a:r>
            <a:r>
              <a:rPr lang="en-US" sz="1000" dirty="0" err="1" smtClean="0">
                <a:latin typeface="Bookman Old Style" panose="02050604050505020204" pitchFamily="18" charset="0"/>
              </a:rPr>
              <a:t>poc@UK</a:t>
            </a:r>
            <a:endParaRPr lang="en-US" sz="1000" dirty="0" smtClean="0">
              <a:latin typeface="Bookman Old Style" panose="02050604050505020204" pitchFamily="18" charset="0"/>
            </a:endParaRP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Ata Ubokudom, </a:t>
            </a:r>
            <a:r>
              <a:rPr lang="en-US" sz="1000" dirty="0" smtClean="0">
                <a:latin typeface="Bookman Old Style" panose="02050604050505020204" pitchFamily="18" charset="0"/>
              </a:rPr>
              <a:t>Ph.D.</a:t>
            </a:r>
          </a:p>
          <a:p>
            <a:r>
              <a:rPr lang="en-US" sz="1000" dirty="0" smtClean="0">
                <a:latin typeface="Bookman Old Style" panose="02050604050505020204" pitchFamily="18" charset="0"/>
              </a:rPr>
              <a:t>Chief Executive Consultant; </a:t>
            </a:r>
            <a:r>
              <a:rPr lang="en-US" sz="1000" dirty="0" err="1" smtClean="0">
                <a:latin typeface="Bookman Old Style" panose="02050604050505020204" pitchFamily="18" charset="0"/>
              </a:rPr>
              <a:t>poc@Detroit</a:t>
            </a:r>
            <a:endParaRPr lang="en-US" sz="1000" dirty="0" smtClean="0">
              <a:latin typeface="Bookman Old Style" panose="02050604050505020204" pitchFamily="18" charset="0"/>
            </a:endParaRPr>
          </a:p>
          <a:p>
            <a:endParaRPr lang="en-US" sz="12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Maureen Saduwa, </a:t>
            </a:r>
            <a:r>
              <a:rPr lang="en-US" sz="1000" dirty="0" smtClean="0">
                <a:latin typeface="Bookman Old Style" panose="02050604050505020204" pitchFamily="18" charset="0"/>
              </a:rPr>
              <a:t>M.A. (Brandeis University)</a:t>
            </a:r>
          </a:p>
          <a:p>
            <a:r>
              <a:rPr lang="en-US" sz="1000" dirty="0" smtClean="0">
                <a:latin typeface="Bookman Old Style" panose="02050604050505020204" pitchFamily="18" charset="0"/>
              </a:rPr>
              <a:t>Director, Programs</a:t>
            </a:r>
          </a:p>
          <a:p>
            <a:endParaRPr lang="en-US" sz="10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Emmanuel Ben-</a:t>
            </a:r>
            <a:r>
              <a:rPr lang="en-US" sz="1200" dirty="0" err="1" smtClean="0">
                <a:latin typeface="Bookman Old Style" panose="02050604050505020204" pitchFamily="18" charset="0"/>
              </a:rPr>
              <a:t>Edet</a:t>
            </a:r>
            <a:r>
              <a:rPr lang="en-US" sz="1200" dirty="0" smtClean="0">
                <a:latin typeface="Bookman Old Style" panose="02050604050505020204" pitchFamily="18" charset="0"/>
              </a:rPr>
              <a:t>,</a:t>
            </a:r>
            <a:r>
              <a:rPr lang="en-US" sz="1400" dirty="0" smtClean="0">
                <a:latin typeface="Bookman Old Style" panose="02050604050505020204" pitchFamily="18" charset="0"/>
              </a:rPr>
              <a:t> </a:t>
            </a:r>
            <a:r>
              <a:rPr lang="en-US" sz="1000" dirty="0" smtClean="0">
                <a:latin typeface="Bookman Old Style" panose="02050604050505020204" pitchFamily="18" charset="0"/>
              </a:rPr>
              <a:t>M.A. (University of Lagos, NG), M.A. (University of Uyo, NG), M.SW. in view (University of Houston); </a:t>
            </a:r>
            <a:r>
              <a:rPr lang="en-US" sz="1000" dirty="0" err="1" smtClean="0">
                <a:latin typeface="Bookman Old Style" panose="02050604050505020204" pitchFamily="18" charset="0"/>
              </a:rPr>
              <a:t>poc@Houston</a:t>
            </a:r>
            <a:endParaRPr lang="en-US" sz="1000" dirty="0" smtClean="0">
              <a:latin typeface="Bookman Old Style" panose="02050604050505020204" pitchFamily="18" charset="0"/>
            </a:endParaRP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Nsikak </a:t>
            </a:r>
            <a:r>
              <a:rPr lang="en-US" sz="1200" dirty="0" err="1" smtClean="0">
                <a:latin typeface="Bookman Old Style" panose="02050604050505020204" pitchFamily="18" charset="0"/>
              </a:rPr>
              <a:t>Udo-Imeh</a:t>
            </a:r>
            <a:r>
              <a:rPr lang="en-US" sz="1200" dirty="0" smtClean="0">
                <a:latin typeface="Bookman Old Style" panose="02050604050505020204" pitchFamily="18" charset="0"/>
              </a:rPr>
              <a:t>, </a:t>
            </a:r>
            <a:r>
              <a:rPr lang="en-US" sz="1000" dirty="0" smtClean="0">
                <a:latin typeface="Bookman Old Style" panose="02050604050505020204" pitchFamily="18" charset="0"/>
              </a:rPr>
              <a:t>M.Sc. (</a:t>
            </a:r>
            <a:r>
              <a:rPr lang="en-US" sz="1000" dirty="0" err="1" smtClean="0">
                <a:latin typeface="Bookman Old Style" panose="02050604050505020204" pitchFamily="18" charset="0"/>
              </a:rPr>
              <a:t>Ahmadu</a:t>
            </a:r>
            <a:r>
              <a:rPr lang="en-US" sz="1000" dirty="0" smtClean="0">
                <a:latin typeface="Bookman Old Style" panose="02050604050505020204" pitchFamily="18" charset="0"/>
              </a:rPr>
              <a:t> Bello University), M.Sc. (</a:t>
            </a:r>
            <a:r>
              <a:rPr lang="en-US" sz="1000" dirty="0" err="1" smtClean="0">
                <a:latin typeface="Bookman Old Style" panose="02050604050505020204" pitchFamily="18" charset="0"/>
              </a:rPr>
              <a:t>EmbryRiddle</a:t>
            </a:r>
            <a:r>
              <a:rPr lang="en-US" sz="1000" dirty="0" smtClean="0">
                <a:latin typeface="Bookman Old Style" panose="02050604050505020204" pitchFamily="18" charset="0"/>
              </a:rPr>
              <a:t> Aeronautical University), Ph.D. in view (Purdue University; </a:t>
            </a:r>
            <a:r>
              <a:rPr lang="en-US" sz="1000" dirty="0" err="1" smtClean="0">
                <a:latin typeface="Bookman Old Style" panose="02050604050505020204" pitchFamily="18" charset="0"/>
              </a:rPr>
              <a:t>poc@West</a:t>
            </a:r>
            <a:r>
              <a:rPr lang="en-US" sz="1000" dirty="0" smtClean="0">
                <a:latin typeface="Bookman Old Style" panose="02050604050505020204" pitchFamily="18" charset="0"/>
              </a:rPr>
              <a:t> Lafayette</a:t>
            </a: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000" dirty="0">
                <a:latin typeface="Bookman Old Style" panose="02050604050505020204" pitchFamily="18" charset="0"/>
              </a:rPr>
              <a:t>Asian Dora </a:t>
            </a:r>
            <a:r>
              <a:rPr lang="en-US" sz="1000" dirty="0" err="1">
                <a:latin typeface="Bookman Old Style" panose="02050604050505020204" pitchFamily="18" charset="0"/>
              </a:rPr>
              <a:t>Essien</a:t>
            </a:r>
            <a:r>
              <a:rPr lang="en-US" sz="1000" dirty="0">
                <a:latin typeface="Bookman Old Style" panose="02050604050505020204" pitchFamily="18" charset="0"/>
              </a:rPr>
              <a:t>, LLB, BL. (University of Uyo, NG), LLM (University of Lagos, </a:t>
            </a:r>
            <a:r>
              <a:rPr lang="en-US" sz="1000" dirty="0" smtClean="0">
                <a:latin typeface="Bookman Old Style" panose="02050604050505020204" pitchFamily="18" charset="0"/>
              </a:rPr>
              <a:t>NG); </a:t>
            </a:r>
            <a:r>
              <a:rPr lang="en-US" sz="1000" dirty="0" err="1" smtClean="0">
                <a:latin typeface="Bookman Old Style" panose="02050604050505020204" pitchFamily="18" charset="0"/>
              </a:rPr>
              <a:t>poc@Lagos</a:t>
            </a:r>
            <a:endParaRPr lang="en-US" sz="1000" dirty="0" smtClean="0">
              <a:latin typeface="Bookman Old Style" panose="02050604050505020204" pitchFamily="18" charset="0"/>
            </a:endParaRPr>
          </a:p>
          <a:p>
            <a:endParaRPr lang="en-US" sz="1000" dirty="0">
              <a:latin typeface="Bookman Old Style" panose="02050604050505020204" pitchFamily="18" charset="0"/>
            </a:endParaRPr>
          </a:p>
          <a:p>
            <a:r>
              <a:rPr lang="en-US" sz="1200" dirty="0" smtClean="0">
                <a:latin typeface="Bookman Old Style" panose="02050604050505020204" pitchFamily="18" charset="0"/>
              </a:rPr>
              <a:t>I. T. Eshiet, </a:t>
            </a:r>
            <a:r>
              <a:rPr lang="en-US" sz="1000" dirty="0" smtClean="0">
                <a:latin typeface="Bookman Old Style" panose="02050604050505020204" pitchFamily="18" charset="0"/>
              </a:rPr>
              <a:t>B.Sc. 1</a:t>
            </a:r>
            <a:r>
              <a:rPr lang="en-US" sz="1000" baseline="30000" dirty="0" smtClean="0">
                <a:latin typeface="Bookman Old Style" panose="02050604050505020204" pitchFamily="18" charset="0"/>
              </a:rPr>
              <a:t>st</a:t>
            </a:r>
            <a:r>
              <a:rPr lang="en-US" sz="1000" dirty="0" smtClean="0">
                <a:latin typeface="Bookman Old Style" panose="02050604050505020204" pitchFamily="18" charset="0"/>
              </a:rPr>
              <a:t> Class (University of London), Ph.D. (University of Ibadan, NG); </a:t>
            </a:r>
            <a:r>
              <a:rPr lang="en-US" sz="1000" dirty="0" err="1" smtClean="0">
                <a:latin typeface="Bookman Old Style" panose="02050604050505020204" pitchFamily="18" charset="0"/>
              </a:rPr>
              <a:t>poc@Abak</a:t>
            </a:r>
            <a:endParaRPr lang="en-US" sz="1000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39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225" y="633128"/>
            <a:ext cx="7844903" cy="5883677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683376" y="113671"/>
            <a:ext cx="3975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Abak, Akwa-Ibom State, Nigeria</a:t>
            </a:r>
            <a:endParaRPr lang="en-US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26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929" y="651537"/>
            <a:ext cx="7981382" cy="597007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4625736" y="173023"/>
            <a:ext cx="3975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Abak, Akwa-Ibom State, Nigeria</a:t>
            </a:r>
          </a:p>
        </p:txBody>
      </p:sp>
    </p:spTree>
    <p:extLst>
      <p:ext uri="{BB962C8B-B14F-4D97-AF65-F5344CB8AC3E}">
        <p14:creationId xmlns:p14="http://schemas.microsoft.com/office/powerpoint/2010/main" val="103846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145" y="633126"/>
            <a:ext cx="8117858" cy="608839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4026229" y="168260"/>
            <a:ext cx="3975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Abak, Akwa-Ibom State, Nigeria</a:t>
            </a:r>
          </a:p>
        </p:txBody>
      </p:sp>
    </p:spTree>
    <p:extLst>
      <p:ext uri="{BB962C8B-B14F-4D97-AF65-F5344CB8AC3E}">
        <p14:creationId xmlns:p14="http://schemas.microsoft.com/office/powerpoint/2010/main" val="36580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007" y="469355"/>
            <a:ext cx="8267984" cy="620098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991115" y="100023"/>
            <a:ext cx="3975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Abak, Akwa-Ibom State, Nigeria</a:t>
            </a:r>
          </a:p>
        </p:txBody>
      </p:sp>
    </p:spTree>
    <p:extLst>
      <p:ext uri="{BB962C8B-B14F-4D97-AF65-F5344CB8AC3E}">
        <p14:creationId xmlns:p14="http://schemas.microsoft.com/office/powerpoint/2010/main" val="353227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airaland.com/attachments/1415320_uyy5_jpg03c2a41ffdcee830cf65f0632ac71f7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287" y="723283"/>
            <a:ext cx="8878842" cy="5882233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11824" y="241826"/>
            <a:ext cx="3841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Uyo, </a:t>
            </a:r>
            <a:r>
              <a:rPr lang="en-US" b="1" dirty="0">
                <a:latin typeface="Bookman Old Style" panose="02050604050505020204" pitchFamily="18" charset="0"/>
              </a:rPr>
              <a:t>Akwa-Ibom State, Nigeria</a:t>
            </a:r>
          </a:p>
        </p:txBody>
      </p:sp>
    </p:spTree>
    <p:extLst>
      <p:ext uri="{BB962C8B-B14F-4D97-AF65-F5344CB8AC3E}">
        <p14:creationId xmlns:p14="http://schemas.microsoft.com/office/powerpoint/2010/main" val="321015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airaland.com/attachments/1415322_uyy7_jpg9c0abdafe105abcb160f1b682d0dab2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173" y="532215"/>
            <a:ext cx="9162388" cy="6098715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35483" y="162883"/>
            <a:ext cx="3841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Uyo, </a:t>
            </a:r>
            <a:r>
              <a:rPr lang="en-US" b="1" dirty="0">
                <a:latin typeface="Bookman Old Style" panose="02050604050505020204" pitchFamily="18" charset="0"/>
              </a:rPr>
              <a:t>Akwa-Ibom State, Nigeria</a:t>
            </a:r>
          </a:p>
        </p:txBody>
      </p:sp>
    </p:spTree>
    <p:extLst>
      <p:ext uri="{BB962C8B-B14F-4D97-AF65-F5344CB8AC3E}">
        <p14:creationId xmlns:p14="http://schemas.microsoft.com/office/powerpoint/2010/main" val="405722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nairaland.com/attachments/1418353_uy8_jpg54d5fd791a27565cea28be7d3fcfd73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84" y="655045"/>
            <a:ext cx="9148739" cy="6003860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74069" y="173587"/>
            <a:ext cx="3841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Uyo, </a:t>
            </a:r>
            <a:r>
              <a:rPr lang="en-US" b="1" dirty="0">
                <a:latin typeface="Bookman Old Style" panose="02050604050505020204" pitchFamily="18" charset="0"/>
              </a:rPr>
              <a:t>Akwa-Ibom State, Nigeria</a:t>
            </a:r>
          </a:p>
        </p:txBody>
      </p:sp>
    </p:spTree>
    <p:extLst>
      <p:ext uri="{BB962C8B-B14F-4D97-AF65-F5344CB8AC3E}">
        <p14:creationId xmlns:p14="http://schemas.microsoft.com/office/powerpoint/2010/main" val="402001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67" y="365858"/>
            <a:ext cx="11331966" cy="593940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4020955" y="6305266"/>
            <a:ext cx="42001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Bookman Old Style" panose="02050604050505020204" pitchFamily="18" charset="0"/>
              </a:rPr>
              <a:t>http://www.nsf.gov/statistics/seind12/c1/c1s4.htm</a:t>
            </a:r>
          </a:p>
        </p:txBody>
      </p:sp>
    </p:spTree>
    <p:extLst>
      <p:ext uri="{BB962C8B-B14F-4D97-AF65-F5344CB8AC3E}">
        <p14:creationId xmlns:p14="http://schemas.microsoft.com/office/powerpoint/2010/main" val="284588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853"/>
            <a:ext cx="107987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600" dirty="0" smtClean="0">
                <a:latin typeface="Bookman Old Style" panose="02050604050505020204" pitchFamily="18" charset="0"/>
              </a:rPr>
              <a:t>What to the nearest percentage is the transition rate of high school students to tertiary institutions</a:t>
            </a:r>
          </a:p>
          <a:p>
            <a:r>
              <a:rPr lang="en-US" sz="1600" dirty="0" smtClean="0">
                <a:latin typeface="Bookman Old Style" panose="02050604050505020204" pitchFamily="18" charset="0"/>
              </a:rPr>
              <a:t>     (universities and colleges) in the United States today?</a:t>
            </a:r>
          </a:p>
          <a:p>
            <a:endParaRPr lang="en-US" sz="1600" dirty="0" smtClean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     a) 50%      b) 40%      </a:t>
            </a:r>
            <a:r>
              <a:rPr lang="en-US" sz="1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c) 70%</a:t>
            </a:r>
            <a:r>
              <a:rPr lang="en-US" sz="1600" dirty="0" smtClean="0">
                <a:latin typeface="Bookman Old Style" panose="02050604050505020204" pitchFamily="18" charset="0"/>
              </a:rPr>
              <a:t>      d) 80%      e) 30%</a:t>
            </a:r>
          </a:p>
          <a:p>
            <a:pPr marL="228600" indent="-228600">
              <a:buAutoNum type="arabicPeriod"/>
            </a:pPr>
            <a:endParaRPr lang="en-US" sz="1600" dirty="0" smtClean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2. What is the gross enrollment of college-aged persons in tertiary institutions (universities and colleges)</a:t>
            </a:r>
          </a:p>
          <a:p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smtClean="0">
                <a:latin typeface="Bookman Old Style" panose="02050604050505020204" pitchFamily="18" charset="0"/>
              </a:rPr>
              <a:t>   in Nigeria?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     a) 50%     b) 9.2%     c) 25%      </a:t>
            </a:r>
            <a:r>
              <a:rPr lang="en-US" sz="1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d)</a:t>
            </a:r>
            <a:r>
              <a:rPr lang="en-US" sz="1600" dirty="0" smtClean="0">
                <a:latin typeface="Bookman Old Style" panose="02050604050505020204" pitchFamily="18" charset="0"/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4.3%</a:t>
            </a:r>
            <a:r>
              <a:rPr lang="en-US" sz="1600" dirty="0" smtClean="0">
                <a:latin typeface="Bookman Old Style" panose="02050604050505020204" pitchFamily="18" charset="0"/>
              </a:rPr>
              <a:t>      e) 30%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3. What percentage of the world’s population are African’s comprised of?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    a) 10%      </a:t>
            </a:r>
            <a:r>
              <a:rPr lang="en-US" sz="1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b) 15%      </a:t>
            </a:r>
            <a:r>
              <a:rPr lang="en-US" sz="1600" dirty="0" smtClean="0">
                <a:latin typeface="Bookman Old Style" panose="02050604050505020204" pitchFamily="18" charset="0"/>
              </a:rPr>
              <a:t>c) 20%      d) 30%       e) 5%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4. What is the most populous country in Africa?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    a) South Africa      b) Egypt      c) Kenya      </a:t>
            </a:r>
            <a:r>
              <a:rPr lang="en-US" sz="1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d) Nigeria      </a:t>
            </a:r>
            <a:r>
              <a:rPr lang="en-US" sz="1600" dirty="0" smtClean="0">
                <a:latin typeface="Bookman Old Style" panose="02050604050505020204" pitchFamily="18" charset="0"/>
              </a:rPr>
              <a:t>e) Libya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5) How may countries to the nearest tenth are there in the world?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smtClean="0">
                <a:latin typeface="Bookman Old Style" panose="02050604050505020204" pitchFamily="18" charset="0"/>
              </a:rPr>
              <a:t>   a) 100      </a:t>
            </a:r>
            <a:r>
              <a:rPr lang="en-US" sz="1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b) 200      </a:t>
            </a:r>
            <a:r>
              <a:rPr lang="en-US" sz="1600" dirty="0" smtClean="0">
                <a:latin typeface="Bookman Old Style" panose="02050604050505020204" pitchFamily="18" charset="0"/>
              </a:rPr>
              <a:t>c) 150      d) 300      e) 250   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93521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Bookman Old Style" panose="02050604050505020204" pitchFamily="18" charset="0"/>
              </a:rPr>
              <a:t>Questionnaire</a:t>
            </a:r>
            <a:endParaRPr lang="en-US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43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912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Bookman Old Style" panose="02050604050505020204" pitchFamily="18" charset="0"/>
              </a:rPr>
              <a:t>Questionnaire contd.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55343"/>
            <a:ext cx="12192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man Old Style" panose="02050604050505020204" pitchFamily="18" charset="0"/>
              </a:rPr>
              <a:t>6. Which African personality has made the most impact in the world’s polity?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    a) Nelson Mandela      </a:t>
            </a:r>
            <a:r>
              <a:rPr lang="en-US" sz="1600" dirty="0" smtClean="0">
                <a:latin typeface="Bookman Old Style" panose="02050604050505020204" pitchFamily="18" charset="0"/>
              </a:rPr>
              <a:t>b) Idi Amin Dada      c) Kwame Nkrumah      d) Desmond Tutu      e) Muammar al-Gaddafi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7. Where is Mount Everest?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    a) Nepal-China border      </a:t>
            </a:r>
            <a:r>
              <a:rPr lang="en-US" sz="1600" dirty="0" smtClean="0">
                <a:latin typeface="Bookman Old Style" panose="02050604050505020204" pitchFamily="18" charset="0"/>
              </a:rPr>
              <a:t>b) Togo – Republic of Benin border      c) Nigeria-Cameroun border      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     d) US-Canada border      e) US – Mexico border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sz="1600" dirty="0" smtClean="0">
                <a:latin typeface="Bookman Old Style" panose="02050604050505020204" pitchFamily="18" charset="0"/>
              </a:rPr>
              <a:t>8. The US Census Bureau suggests that the increase in the earning potential of baccalaureate degree holders over </a:t>
            </a:r>
          </a:p>
          <a:p>
            <a:r>
              <a:rPr lang="en-US" sz="1600" dirty="0">
                <a:latin typeface="Bookman Old Style" panose="02050604050505020204" pitchFamily="18" charset="0"/>
              </a:rPr>
              <a:t> </a:t>
            </a:r>
            <a:r>
              <a:rPr lang="en-US" sz="1600" dirty="0" smtClean="0">
                <a:latin typeface="Bookman Old Style" panose="02050604050505020204" pitchFamily="18" charset="0"/>
              </a:rPr>
              <a:t>   high school graduates (40 year period [25-65 years]) has risen progressively over time and its presently?</a:t>
            </a:r>
          </a:p>
          <a:p>
            <a:endParaRPr lang="en-US" sz="1600" dirty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     a) 50%      b) 40%      </a:t>
            </a:r>
            <a:r>
              <a:rPr lang="en-US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c) 85%      </a:t>
            </a:r>
            <a:r>
              <a:rPr lang="en-US" dirty="0" smtClean="0">
                <a:latin typeface="Bookman Old Style" panose="02050604050505020204" pitchFamily="18" charset="0"/>
              </a:rPr>
              <a:t>d) 75%      e) 62%</a:t>
            </a:r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</a:t>
            </a:r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01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Bookman Old Style" panose="02050604050505020204" pitchFamily="18" charset="0"/>
              </a:rPr>
              <a:t>Useful Links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114" y="740229"/>
            <a:ext cx="120758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latin typeface="Bookman Old Style" panose="02050604050505020204" pitchFamily="18" charset="0"/>
              </a:rPr>
              <a:t>Nigeria Gross Enrollment Data: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latin typeface="Bookman Old Style" panose="02050604050505020204" pitchFamily="18" charset="0"/>
              </a:rPr>
              <a:t>     </a:t>
            </a:r>
            <a:r>
              <a:rPr lang="en-US" dirty="0" smtClean="0">
                <a:latin typeface="Bookman Old Style" panose="02050604050505020204" pitchFamily="18" charset="0"/>
                <a:hlinkClick r:id="rId2"/>
              </a:rPr>
              <a:t>http</a:t>
            </a:r>
            <a:r>
              <a:rPr lang="en-US" dirty="0">
                <a:latin typeface="Bookman Old Style" panose="02050604050505020204" pitchFamily="18" charset="0"/>
                <a:hlinkClick r:id="rId2"/>
              </a:rPr>
              <a:t>://</a:t>
            </a:r>
            <a:r>
              <a:rPr lang="en-US" dirty="0" smtClean="0">
                <a:latin typeface="Bookman Old Style" panose="02050604050505020204" pitchFamily="18" charset="0"/>
                <a:hlinkClick r:id="rId2"/>
              </a:rPr>
              <a:t>www.nationmaster.com/graph/edu_ter_enr-education-tertiary-enrollment</a:t>
            </a:r>
            <a:endParaRPr lang="en-US" dirty="0" smtClean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2. United States Embassy: Nigeria Education Sheet:</a:t>
            </a:r>
          </a:p>
          <a:p>
            <a:r>
              <a:rPr lang="en-US" dirty="0">
                <a:latin typeface="Bookman Old Style" panose="02050604050505020204" pitchFamily="18" charset="0"/>
              </a:rPr>
              <a:t>    </a:t>
            </a:r>
            <a:r>
              <a:rPr lang="en-US" dirty="0">
                <a:latin typeface="Bookman Old Style" panose="02050604050505020204" pitchFamily="18" charset="0"/>
                <a:hlinkClick r:id="rId3"/>
              </a:rPr>
              <a:t>http://</a:t>
            </a:r>
            <a:r>
              <a:rPr lang="en-US" dirty="0" smtClean="0">
                <a:latin typeface="Bookman Old Style" panose="02050604050505020204" pitchFamily="18" charset="0"/>
                <a:hlinkClick r:id="rId3"/>
              </a:rPr>
              <a:t>photos.state.gov/libraries/nigeria/487468/pdfs/JanuaryEducationFactSheet.pdf</a:t>
            </a:r>
            <a:endParaRPr lang="en-US" dirty="0" smtClean="0">
              <a:latin typeface="Bookman Old Style" panose="02050604050505020204" pitchFamily="18" charset="0"/>
            </a:endParaRPr>
          </a:p>
          <a:p>
            <a:r>
              <a:rPr lang="en-US" dirty="0" smtClean="0">
                <a:latin typeface="Bookman Old Style" panose="02050604050505020204" pitchFamily="18" charset="0"/>
              </a:rPr>
              <a:t> </a:t>
            </a:r>
          </a:p>
          <a:p>
            <a:endParaRPr lang="en-US" dirty="0" smtClean="0">
              <a:latin typeface="Bookman Old Style" panose="0205060405050502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64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9475</TotalTime>
  <Words>2499</Words>
  <Application>Microsoft Office PowerPoint</Application>
  <PresentationFormat>Widescreen</PresentationFormat>
  <Paragraphs>417</Paragraphs>
  <Slides>48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Bookman Old Style</vt:lpstr>
      <vt:lpstr>Calibri</vt:lpstr>
      <vt:lpstr>Calibri Light</vt:lpstr>
      <vt:lpstr>garamond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MAUREEN S</dc:creator>
  <cp:lastModifiedBy>MAUREEN S</cp:lastModifiedBy>
  <cp:revision>225</cp:revision>
  <dcterms:created xsi:type="dcterms:W3CDTF">2013-10-01T01:35:25Z</dcterms:created>
  <dcterms:modified xsi:type="dcterms:W3CDTF">2014-04-11T00:22:09Z</dcterms:modified>
</cp:coreProperties>
</file>